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5"/>
  </p:notesMasterIdLst>
  <p:sldIdLst>
    <p:sldId id="256" r:id="rId2"/>
    <p:sldId id="282" r:id="rId3"/>
    <p:sldId id="257" r:id="rId4"/>
    <p:sldId id="259" r:id="rId5"/>
    <p:sldId id="265" r:id="rId6"/>
    <p:sldId id="260" r:id="rId7"/>
    <p:sldId id="271" r:id="rId8"/>
    <p:sldId id="272" r:id="rId9"/>
    <p:sldId id="273" r:id="rId10"/>
    <p:sldId id="274" r:id="rId11"/>
    <p:sldId id="275" r:id="rId12"/>
    <p:sldId id="276" r:id="rId13"/>
    <p:sldId id="261" r:id="rId14"/>
    <p:sldId id="266" r:id="rId15"/>
    <p:sldId id="268" r:id="rId16"/>
    <p:sldId id="269" r:id="rId17"/>
    <p:sldId id="270" r:id="rId18"/>
    <p:sldId id="262" r:id="rId19"/>
    <p:sldId id="277" r:id="rId20"/>
    <p:sldId id="278" r:id="rId21"/>
    <p:sldId id="279" r:id="rId22"/>
    <p:sldId id="280" r:id="rId23"/>
    <p:sldId id="281" r:id="rId24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FF35EC-2C90-4735-982E-AB24D306A8FD}" type="datetimeFigureOut">
              <a:rPr lang="sk-SK" smtClean="0"/>
              <a:pPr/>
              <a:t>9. 5. 2013</a:t>
            </a:fld>
            <a:endParaRPr lang="sk-SK"/>
          </a:p>
        </p:txBody>
      </p:sp>
      <p:sp>
        <p:nvSpPr>
          <p:cNvPr id="4" name="Zástupný symbol obrazu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Zástupný symbol poznámo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C07535-09A9-484A-9401-86C5639B2245}" type="slidenum">
              <a:rPr lang="sk-SK" smtClean="0"/>
              <a:pPr/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3EA6BE-A2DD-4B7B-BC12-AF6ABE9BD836}" type="datetimeFigureOut">
              <a:rPr lang="sk-SK" smtClean="0"/>
              <a:pPr/>
              <a:t>9. 5. 2013</a:t>
            </a:fld>
            <a:endParaRPr lang="sk-SK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E699B0-32CB-4A97-8DF7-2601BC0E1643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857224" y="4000504"/>
            <a:ext cx="7772400" cy="903534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marR="9144" algn="l">
              <a:defRPr sz="3600" b="1" cap="none" spc="0" baseline="0">
                <a:ln/>
                <a:solidFill>
                  <a:schemeClr val="tx2">
                    <a:lumMod val="75000"/>
                  </a:schemeClr>
                </a:solidFill>
                <a:effectLst/>
              </a:defRPr>
            </a:lvl1pPr>
            <a:extLst/>
          </a:lstStyle>
          <a:p>
            <a:r>
              <a:rPr lang="sk-SK" altLang="ja-JP" smtClean="0"/>
              <a:t>Kliknite sem a upravte štýl predlohy nadpisov.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857224" y="5143512"/>
            <a:ext cx="7772400" cy="651504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sk-SK" altLang="ja-JP" smtClean="0"/>
              <a:t>Kliknite sem a upravte štýl predlohy podnadpisov.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8429652" y="3357562"/>
            <a:ext cx="214314" cy="214314"/>
          </a:xfrm>
          <a:prstGeom prst="rect">
            <a:avLst/>
          </a:prstGeom>
          <a:solidFill>
            <a:schemeClr val="bg2">
              <a:lumMod val="60000"/>
              <a:lumOff val="40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Rectangle 17"/>
          <p:cNvSpPr/>
          <p:nvPr/>
        </p:nvSpPr>
        <p:spPr>
          <a:xfrm>
            <a:off x="7286644" y="2786058"/>
            <a:ext cx="214314" cy="21431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Rectangle 18"/>
          <p:cNvSpPr/>
          <p:nvPr/>
        </p:nvSpPr>
        <p:spPr>
          <a:xfrm>
            <a:off x="7286644" y="3357562"/>
            <a:ext cx="214314" cy="214314"/>
          </a:xfrm>
          <a:prstGeom prst="rect">
            <a:avLst/>
          </a:prstGeom>
          <a:solidFill>
            <a:schemeClr val="bg2">
              <a:lumMod val="60000"/>
              <a:lumOff val="40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Rectangle 19"/>
          <p:cNvSpPr/>
          <p:nvPr/>
        </p:nvSpPr>
        <p:spPr>
          <a:xfrm>
            <a:off x="7572396" y="2786058"/>
            <a:ext cx="214314" cy="21431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Rectangle 20"/>
          <p:cNvSpPr/>
          <p:nvPr/>
        </p:nvSpPr>
        <p:spPr>
          <a:xfrm>
            <a:off x="7572396" y="3357562"/>
            <a:ext cx="214314" cy="214314"/>
          </a:xfrm>
          <a:prstGeom prst="rect">
            <a:avLst/>
          </a:prstGeom>
          <a:solidFill>
            <a:schemeClr val="bg2">
              <a:lumMod val="60000"/>
              <a:lumOff val="40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Rectangle 21"/>
          <p:cNvSpPr/>
          <p:nvPr/>
        </p:nvSpPr>
        <p:spPr>
          <a:xfrm>
            <a:off x="7858148" y="2786058"/>
            <a:ext cx="214314" cy="21431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Rectangle 22"/>
          <p:cNvSpPr/>
          <p:nvPr/>
        </p:nvSpPr>
        <p:spPr>
          <a:xfrm>
            <a:off x="7858148" y="3357562"/>
            <a:ext cx="214314" cy="214314"/>
          </a:xfrm>
          <a:prstGeom prst="rect">
            <a:avLst/>
          </a:prstGeom>
          <a:solidFill>
            <a:schemeClr val="bg2">
              <a:lumMod val="60000"/>
              <a:lumOff val="40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Rectangle 23"/>
          <p:cNvSpPr/>
          <p:nvPr/>
        </p:nvSpPr>
        <p:spPr>
          <a:xfrm>
            <a:off x="8429652" y="2786058"/>
            <a:ext cx="214314" cy="21431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Rectangle 24"/>
          <p:cNvSpPr/>
          <p:nvPr/>
        </p:nvSpPr>
        <p:spPr>
          <a:xfrm>
            <a:off x="8143900" y="3357562"/>
            <a:ext cx="214314" cy="214314"/>
          </a:xfrm>
          <a:prstGeom prst="rect">
            <a:avLst/>
          </a:prstGeom>
          <a:solidFill>
            <a:schemeClr val="bg2">
              <a:lumMod val="60000"/>
              <a:lumOff val="40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Rectangle 25"/>
          <p:cNvSpPr/>
          <p:nvPr/>
        </p:nvSpPr>
        <p:spPr>
          <a:xfrm>
            <a:off x="8143900" y="2786058"/>
            <a:ext cx="214314" cy="21431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Rectangle 26"/>
          <p:cNvSpPr/>
          <p:nvPr/>
        </p:nvSpPr>
        <p:spPr>
          <a:xfrm>
            <a:off x="7572396" y="3071810"/>
            <a:ext cx="214314" cy="214314"/>
          </a:xfrm>
          <a:prstGeom prst="rect">
            <a:avLst/>
          </a:prstGeom>
          <a:solidFill>
            <a:schemeClr val="bg2">
              <a:lumMod val="7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Rectangle 29"/>
          <p:cNvSpPr/>
          <p:nvPr/>
        </p:nvSpPr>
        <p:spPr>
          <a:xfrm>
            <a:off x="7858148" y="3071810"/>
            <a:ext cx="214314" cy="214314"/>
          </a:xfrm>
          <a:prstGeom prst="rect">
            <a:avLst/>
          </a:prstGeom>
          <a:solidFill>
            <a:schemeClr val="bg2">
              <a:lumMod val="7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Rectangle 30"/>
          <p:cNvSpPr/>
          <p:nvPr/>
        </p:nvSpPr>
        <p:spPr>
          <a:xfrm>
            <a:off x="8429652" y="3071810"/>
            <a:ext cx="214314" cy="214314"/>
          </a:xfrm>
          <a:prstGeom prst="rect">
            <a:avLst/>
          </a:prstGeom>
          <a:solidFill>
            <a:schemeClr val="bg2">
              <a:lumMod val="7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Rectangle 32"/>
          <p:cNvSpPr/>
          <p:nvPr/>
        </p:nvSpPr>
        <p:spPr>
          <a:xfrm>
            <a:off x="8143900" y="3071810"/>
            <a:ext cx="214314" cy="214314"/>
          </a:xfrm>
          <a:prstGeom prst="rect">
            <a:avLst/>
          </a:prstGeom>
          <a:solidFill>
            <a:schemeClr val="bg2">
              <a:lumMod val="7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Rectangle 36"/>
          <p:cNvSpPr/>
          <p:nvPr/>
        </p:nvSpPr>
        <p:spPr>
          <a:xfrm>
            <a:off x="7286644" y="3071810"/>
            <a:ext cx="214314" cy="214314"/>
          </a:xfrm>
          <a:prstGeom prst="rect">
            <a:avLst/>
          </a:prstGeom>
          <a:solidFill>
            <a:schemeClr val="bg2">
              <a:lumMod val="7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sk-SK" altLang="ja-JP" smtClean="0"/>
              <a:t>Kliknite sem a upravte štýl predlohy nadpisov.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sk-SK" altLang="ja-JP" smtClean="0"/>
              <a:t>Kliknite sem a upravte štýly predlohy textu.</a:t>
            </a:r>
          </a:p>
          <a:p>
            <a:pPr lvl="1"/>
            <a:r>
              <a:rPr lang="sk-SK" altLang="ja-JP" smtClean="0"/>
              <a:t>Druhá úroveň</a:t>
            </a:r>
          </a:p>
          <a:p>
            <a:pPr lvl="2"/>
            <a:r>
              <a:rPr lang="sk-SK" altLang="ja-JP" smtClean="0"/>
              <a:t>Tretia úroveň</a:t>
            </a:r>
          </a:p>
          <a:p>
            <a:pPr lvl="3"/>
            <a:r>
              <a:rPr lang="sk-SK" altLang="ja-JP" smtClean="0"/>
              <a:t>Štvrtá úroveň</a:t>
            </a:r>
          </a:p>
          <a:p>
            <a:pPr lvl="4"/>
            <a:r>
              <a:rPr lang="sk-SK" altLang="ja-JP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3EA6BE-A2DD-4B7B-BC12-AF6ABE9BD836}" type="datetimeFigureOut">
              <a:rPr lang="sk-SK" smtClean="0"/>
              <a:pPr/>
              <a:t>9. 5. 2013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E699B0-32CB-4A97-8DF7-2601BC0E1643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sk-SK" altLang="ja-JP" smtClean="0"/>
              <a:t>Kliknite sem a upravte štýl predlohy nadpisov.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sk-SK" altLang="ja-JP" smtClean="0"/>
              <a:t>Kliknite sem a upravte štýly predlohy textu.</a:t>
            </a:r>
          </a:p>
          <a:p>
            <a:pPr lvl="1"/>
            <a:r>
              <a:rPr lang="sk-SK" altLang="ja-JP" smtClean="0"/>
              <a:t>Druhá úroveň</a:t>
            </a:r>
          </a:p>
          <a:p>
            <a:pPr lvl="2"/>
            <a:r>
              <a:rPr lang="sk-SK" altLang="ja-JP" smtClean="0"/>
              <a:t>Tretia úroveň</a:t>
            </a:r>
          </a:p>
          <a:p>
            <a:pPr lvl="3"/>
            <a:r>
              <a:rPr lang="sk-SK" altLang="ja-JP" smtClean="0"/>
              <a:t>Štvrtá úroveň</a:t>
            </a:r>
          </a:p>
          <a:p>
            <a:pPr lvl="4"/>
            <a:r>
              <a:rPr lang="sk-SK" altLang="ja-JP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3EA6BE-A2DD-4B7B-BC12-AF6ABE9BD836}" type="datetimeFigureOut">
              <a:rPr lang="sk-SK" smtClean="0"/>
              <a:pPr/>
              <a:t>9. 5. 2013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E699B0-32CB-4A97-8DF7-2601BC0E1643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sk-SK" altLang="ja-JP" smtClean="0"/>
              <a:t>Kliknite sem a upravte štýl predlohy nadpisov.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sk-SK" altLang="ja-JP" smtClean="0"/>
              <a:t>Kliknite sem a upravte štýly predlohy textu.</a:t>
            </a:r>
          </a:p>
          <a:p>
            <a:pPr lvl="1"/>
            <a:r>
              <a:rPr lang="sk-SK" altLang="ja-JP" smtClean="0"/>
              <a:t>Druhá úroveň</a:t>
            </a:r>
          </a:p>
          <a:p>
            <a:pPr lvl="2"/>
            <a:r>
              <a:rPr lang="sk-SK" altLang="ja-JP" smtClean="0"/>
              <a:t>Tretia úroveň</a:t>
            </a:r>
          </a:p>
          <a:p>
            <a:pPr lvl="3"/>
            <a:r>
              <a:rPr lang="sk-SK" altLang="ja-JP" smtClean="0"/>
              <a:t>Štvrtá úroveň</a:t>
            </a:r>
          </a:p>
          <a:p>
            <a:pPr lvl="4"/>
            <a:r>
              <a:rPr lang="sk-SK" altLang="ja-JP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3EA6BE-A2DD-4B7B-BC12-AF6ABE9BD836}" type="datetimeFigureOut">
              <a:rPr lang="sk-SK" smtClean="0"/>
              <a:pPr/>
              <a:t>9. 5. 2013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E699B0-32CB-4A97-8DF7-2601BC0E1643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4214818"/>
            <a:ext cx="5718048" cy="977486"/>
          </a:xfrm>
        </p:spPr>
        <p:txBody>
          <a:bodyPr lIns="82296" tIns="45720" bIns="0" anchor="t"/>
          <a:lstStyle>
            <a:lvl1pPr marL="374904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sk-SK" altLang="ja-JP" smtClean="0"/>
              <a:t>Kliknite sem a upravte štýly predlohy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3EA6BE-A2DD-4B7B-BC12-AF6ABE9BD836}" type="datetimeFigureOut">
              <a:rPr lang="sk-SK" smtClean="0"/>
              <a:pPr/>
              <a:t>9. 5. 2013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E699B0-32CB-4A97-8DF7-2601BC0E1643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366404"/>
            <a:ext cx="8156448" cy="777240"/>
          </a:xfrm>
        </p:spPr>
        <p:txBody>
          <a:bodyPr tIns="64008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algn="l">
              <a:buNone/>
              <a:defRPr sz="3800" b="1" cap="none" spc="0" baseline="0">
                <a:ln/>
                <a:solidFill>
                  <a:schemeClr val="tx2">
                    <a:lumMod val="75000"/>
                  </a:schemeClr>
                </a:solidFill>
                <a:effectLst/>
              </a:defRPr>
            </a:lvl1pPr>
            <a:extLst/>
          </a:lstStyle>
          <a:p>
            <a:r>
              <a:rPr lang="sk-SK" altLang="ja-JP" smtClean="0"/>
              <a:t>Kliknite sem a upravte štýl predlohy nadpisov.</a:t>
            </a:r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714348" y="5277543"/>
            <a:ext cx="7500990" cy="158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sk-SK" altLang="ja-JP" smtClean="0"/>
              <a:t>Kliknite sem a upravte štýl predlohy nadpisov.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sk-SK" altLang="ja-JP" smtClean="0"/>
              <a:t>Kliknite sem a upravte štýly predlohy textu.</a:t>
            </a:r>
          </a:p>
          <a:p>
            <a:pPr lvl="1"/>
            <a:r>
              <a:rPr lang="sk-SK" altLang="ja-JP" smtClean="0"/>
              <a:t>Druhá úroveň</a:t>
            </a:r>
          </a:p>
          <a:p>
            <a:pPr lvl="2"/>
            <a:r>
              <a:rPr lang="sk-SK" altLang="ja-JP" smtClean="0"/>
              <a:t>Tretia úroveň</a:t>
            </a:r>
          </a:p>
          <a:p>
            <a:pPr lvl="3"/>
            <a:r>
              <a:rPr lang="sk-SK" altLang="ja-JP" smtClean="0"/>
              <a:t>Štvrtá úroveň</a:t>
            </a:r>
          </a:p>
          <a:p>
            <a:pPr lvl="4"/>
            <a:r>
              <a:rPr lang="sk-SK" altLang="ja-JP" smtClean="0"/>
              <a:t>Piata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sk-SK" altLang="ja-JP" smtClean="0"/>
              <a:t>Kliknite sem a upravte štýly predlohy textu.</a:t>
            </a:r>
          </a:p>
          <a:p>
            <a:pPr lvl="1"/>
            <a:r>
              <a:rPr lang="sk-SK" altLang="ja-JP" smtClean="0"/>
              <a:t>Druhá úroveň</a:t>
            </a:r>
          </a:p>
          <a:p>
            <a:pPr lvl="2"/>
            <a:r>
              <a:rPr lang="sk-SK" altLang="ja-JP" smtClean="0"/>
              <a:t>Tretia úroveň</a:t>
            </a:r>
          </a:p>
          <a:p>
            <a:pPr lvl="3"/>
            <a:r>
              <a:rPr lang="sk-SK" altLang="ja-JP" smtClean="0"/>
              <a:t>Štvrtá úroveň</a:t>
            </a:r>
          </a:p>
          <a:p>
            <a:pPr lvl="4"/>
            <a:r>
              <a:rPr lang="sk-SK" altLang="ja-JP" smtClean="0"/>
              <a:t>Piata úroveň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3EA6BE-A2DD-4B7B-BC12-AF6ABE9BD836}" type="datetimeFigureOut">
              <a:rPr lang="sk-SK" smtClean="0"/>
              <a:pPr/>
              <a:t>9. 5. 2013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E699B0-32CB-4A97-8DF7-2601BC0E1643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lang="sk-SK" altLang="ja-JP" smtClean="0"/>
              <a:t>Kliknite sem a upravte štýl predlohy nadpisov.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sk-SK" altLang="ja-JP" smtClean="0"/>
              <a:t>Kliknite sem a upravte štýly predlohy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sk-SK" altLang="ja-JP" smtClean="0"/>
              <a:t>Kliknite sem a upravte štýly predlohy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sk-SK" altLang="ja-JP" smtClean="0"/>
              <a:t>Kliknite sem a upravte štýly predlohy textu.</a:t>
            </a:r>
          </a:p>
          <a:p>
            <a:pPr lvl="1"/>
            <a:r>
              <a:rPr lang="sk-SK" altLang="ja-JP" smtClean="0"/>
              <a:t>Druhá úroveň</a:t>
            </a:r>
          </a:p>
          <a:p>
            <a:pPr lvl="2"/>
            <a:r>
              <a:rPr lang="sk-SK" altLang="ja-JP" smtClean="0"/>
              <a:t>Tretia úroveň</a:t>
            </a:r>
          </a:p>
          <a:p>
            <a:pPr lvl="3"/>
            <a:r>
              <a:rPr lang="sk-SK" altLang="ja-JP" smtClean="0"/>
              <a:t>Štvrtá úroveň</a:t>
            </a:r>
          </a:p>
          <a:p>
            <a:pPr lvl="4"/>
            <a:r>
              <a:rPr lang="sk-SK" altLang="ja-JP" smtClean="0"/>
              <a:t>Piata úroveň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sk-SK" altLang="ja-JP" smtClean="0"/>
              <a:t>Kliknite sem a upravte štýly predlohy textu.</a:t>
            </a:r>
          </a:p>
          <a:p>
            <a:pPr lvl="1"/>
            <a:r>
              <a:rPr lang="sk-SK" altLang="ja-JP" smtClean="0"/>
              <a:t>Druhá úroveň</a:t>
            </a:r>
          </a:p>
          <a:p>
            <a:pPr lvl="2"/>
            <a:r>
              <a:rPr lang="sk-SK" altLang="ja-JP" smtClean="0"/>
              <a:t>Tretia úroveň</a:t>
            </a:r>
          </a:p>
          <a:p>
            <a:pPr lvl="3"/>
            <a:r>
              <a:rPr lang="sk-SK" altLang="ja-JP" smtClean="0"/>
              <a:t>Štvrtá úroveň</a:t>
            </a:r>
          </a:p>
          <a:p>
            <a:pPr lvl="4"/>
            <a:r>
              <a:rPr lang="sk-SK" altLang="ja-JP" smtClean="0"/>
              <a:t>Piata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3EA6BE-A2DD-4B7B-BC12-AF6ABE9BD836}" type="datetimeFigureOut">
              <a:rPr lang="sk-SK" smtClean="0"/>
              <a:pPr/>
              <a:t>9. 5. 2013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E699B0-32CB-4A97-8DF7-2601BC0E1643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sk-SK" altLang="ja-JP" smtClean="0"/>
              <a:t>Kliknite sem a upravte štýl predlohy nadpisov.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3EA6BE-A2DD-4B7B-BC12-AF6ABE9BD836}" type="datetimeFigureOut">
              <a:rPr lang="sk-SK" smtClean="0"/>
              <a:pPr/>
              <a:t>9. 5. 2013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E699B0-32CB-4A97-8DF7-2601BC0E1643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3EA6BE-A2DD-4B7B-BC12-AF6ABE9BD836}" type="datetimeFigureOut">
              <a:rPr lang="sk-SK" smtClean="0"/>
              <a:pPr/>
              <a:t>9. 5. 2013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E699B0-32CB-4A97-8DF7-2601BC0E1643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2528878" cy="1162050"/>
          </a:xfrm>
        </p:spPr>
        <p:txBody>
          <a:bodyPr anchor="ctr"/>
          <a:lstStyle>
            <a:lvl1pPr algn="l">
              <a:buNone/>
              <a:defRPr sz="2000" b="0"/>
            </a:lvl1pPr>
            <a:extLst/>
          </a:lstStyle>
          <a:p>
            <a:r>
              <a:rPr lang="sk-SK" altLang="ja-JP" smtClean="0"/>
              <a:t>Kliknite sem a upravte štýl predlohy nadpisov.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28878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sk-SK" altLang="ja-JP" smtClean="0"/>
              <a:t>Kliknite sem a upravte štýly predlohy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285728"/>
            <a:ext cx="5486400" cy="572137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sk-SK" altLang="ja-JP" smtClean="0"/>
              <a:t>Kliknite sem a upravte štýly predlohy textu.</a:t>
            </a:r>
          </a:p>
          <a:p>
            <a:pPr lvl="1"/>
            <a:r>
              <a:rPr lang="sk-SK" altLang="ja-JP" smtClean="0"/>
              <a:t>Druhá úroveň</a:t>
            </a:r>
          </a:p>
          <a:p>
            <a:pPr lvl="2"/>
            <a:r>
              <a:rPr lang="sk-SK" altLang="ja-JP" smtClean="0"/>
              <a:t>Tretia úroveň</a:t>
            </a:r>
          </a:p>
          <a:p>
            <a:pPr lvl="3"/>
            <a:r>
              <a:rPr lang="sk-SK" altLang="ja-JP" smtClean="0"/>
              <a:t>Štvrtá úroveň</a:t>
            </a:r>
          </a:p>
          <a:p>
            <a:pPr lvl="4"/>
            <a:r>
              <a:rPr lang="sk-SK" altLang="ja-JP" smtClean="0"/>
              <a:t>Piata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3EA6BE-A2DD-4B7B-BC12-AF6ABE9BD836}" type="datetimeFigureOut">
              <a:rPr lang="sk-SK" smtClean="0"/>
              <a:pPr/>
              <a:t>9. 5. 2013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E699B0-32CB-4A97-8DF7-2601BC0E1643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914400" y="4941829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sk-SK" altLang="ja-JP" smtClean="0"/>
              <a:t>Kliknite sem a upravte štýl predlohy nadpisov.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14400" y="357166"/>
            <a:ext cx="6858048" cy="4286280"/>
          </a:xfrm>
          <a:noFill/>
          <a:ln w="12700">
            <a:noFill/>
          </a:ln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lang="sk-SK" altLang="ja-JP" smtClean="0"/>
              <a:t>Ak chcete pridať obrázok, kliknite na ikonu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white">
          <a:xfrm>
            <a:off x="914400" y="5643578"/>
            <a:ext cx="6858000" cy="428628"/>
          </a:xfrm>
        </p:spPr>
        <p:txBody>
          <a:bodyPr>
            <a:normAutofit/>
          </a:bodyPr>
          <a:lstStyle>
            <a:lvl1pPr marL="27432" indent="0">
              <a:spcBef>
                <a:spcPts val="0"/>
              </a:spcBef>
              <a:buNone/>
              <a:defRPr sz="11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sk-SK" altLang="ja-JP" smtClean="0"/>
              <a:t>Kliknite sem a upravte štýly predlohy textu.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EA6BE-A2DD-4B7B-BC12-AF6ABE9BD836}" type="datetimeFigureOut">
              <a:rPr lang="sk-SK" smtClean="0"/>
              <a:pPr/>
              <a:t>9. 5. 2013</a:t>
            </a:fld>
            <a:endParaRPr lang="sk-SK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E699B0-32CB-4A97-8DF7-2601BC0E1643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-1"/>
            <a:ext cx="214282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extLst/>
          </a:lstStyle>
          <a:p>
            <a:r>
              <a:rPr lang="sk-SK" altLang="ja-JP" smtClean="0"/>
              <a:t>Kliknite sem a upravte štýl predlohy nadpisov.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571612"/>
            <a:ext cx="7772400" cy="4783948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/>
            <a:r>
              <a:rPr lang="sk-SK" altLang="ja-JP" smtClean="0"/>
              <a:t>Kliknite sem a upravte štýly predlohy textu.</a:t>
            </a:r>
          </a:p>
          <a:p>
            <a:pPr lvl="1"/>
            <a:r>
              <a:rPr lang="sk-SK" altLang="ja-JP" smtClean="0"/>
              <a:t>Druhá úroveň</a:t>
            </a:r>
          </a:p>
          <a:p>
            <a:pPr lvl="2"/>
            <a:r>
              <a:rPr lang="sk-SK" altLang="ja-JP" smtClean="0"/>
              <a:t>Tretia úroveň</a:t>
            </a:r>
          </a:p>
          <a:p>
            <a:pPr lvl="3"/>
            <a:r>
              <a:rPr lang="sk-SK" altLang="ja-JP" smtClean="0"/>
              <a:t>Štvrtá úroveň</a:t>
            </a:r>
          </a:p>
          <a:p>
            <a:pPr lvl="4"/>
            <a:r>
              <a:rPr lang="sk-SK" altLang="ja-JP" smtClean="0"/>
              <a:t>Piata úroveň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21461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>
              <a:defRPr sz="1100">
                <a:solidFill>
                  <a:schemeClr val="tx2"/>
                </a:solidFill>
              </a:defRPr>
            </a:lvl1pPr>
            <a:extLst/>
          </a:lstStyle>
          <a:p>
            <a:fld id="{B63EA6BE-A2DD-4B7B-BC12-AF6ABE9BD836}" type="datetimeFigureOut">
              <a:rPr lang="sk-SK" smtClean="0"/>
              <a:pPr/>
              <a:t>9. 5. 2013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21461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>
              <a:defRPr sz="1100">
                <a:solidFill>
                  <a:schemeClr val="tx2"/>
                </a:solidFill>
              </a:defRPr>
            </a:lvl1pPr>
            <a:extLst/>
          </a:lstStyle>
          <a:p>
            <a:endParaRPr lang="sk-SK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21461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>
              <a:defRPr sz="1200">
                <a:solidFill>
                  <a:schemeClr val="tx2"/>
                </a:solidFill>
              </a:defRPr>
            </a:lvl1pPr>
            <a:extLst/>
          </a:lstStyle>
          <a:p>
            <a:fld id="{09E699B0-32CB-4A97-8DF7-2601BC0E1643}" type="slidenum">
              <a:rPr lang="sk-SK" smtClean="0"/>
              <a:pPr/>
              <a:t>‹#›</a:t>
            </a:fld>
            <a:endParaRPr lang="sk-SK"/>
          </a:p>
        </p:txBody>
      </p:sp>
      <p:cxnSp>
        <p:nvCxnSpPr>
          <p:cNvPr id="20" name="Straight Connector 19"/>
          <p:cNvCxnSpPr/>
          <p:nvPr/>
        </p:nvCxnSpPr>
        <p:spPr>
          <a:xfrm rot="5400000">
            <a:off x="-3293075" y="3429000"/>
            <a:ext cx="6858000" cy="1588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5400000">
            <a:off x="-3243408" y="3428230"/>
            <a:ext cx="6858000" cy="1588"/>
          </a:xfrm>
          <a:prstGeom prst="line">
            <a:avLst/>
          </a:prstGeom>
          <a:ln w="12700">
            <a:solidFill>
              <a:schemeClr val="bg2">
                <a:lumMod val="75000"/>
                <a:alpha val="5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>
            <a:off x="-3185349" y="3428230"/>
            <a:ext cx="6858000" cy="1588"/>
          </a:xfrm>
          <a:prstGeom prst="line">
            <a:avLst/>
          </a:prstGeom>
          <a:ln w="3175">
            <a:solidFill>
              <a:schemeClr val="tx1">
                <a:alpha val="5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>
            <a:off x="5699724" y="3428182"/>
            <a:ext cx="6858000" cy="1588"/>
          </a:xfrm>
          <a:prstGeom prst="line">
            <a:avLst/>
          </a:prstGeom>
          <a:ln w="28575">
            <a:solidFill>
              <a:schemeClr val="tx1">
                <a:alpha val="5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1" sz="4000" b="1" kern="1200" cap="none" spc="0" baseline="0">
          <a:ln/>
          <a:gradFill>
            <a:gsLst>
              <a:gs pos="0">
                <a:schemeClr val="tx2">
                  <a:lumMod val="90000"/>
                </a:schemeClr>
              </a:gs>
              <a:gs pos="50000">
                <a:schemeClr val="tx2">
                  <a:lumMod val="50000"/>
                </a:schemeClr>
              </a:gs>
              <a:gs pos="100000">
                <a:schemeClr val="tx2">
                  <a:lumMod val="25000"/>
                </a:schemeClr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accent2">
            <a:lumMod val="75000"/>
          </a:schemeClr>
        </a:buClr>
        <a:buSzPct val="85000"/>
        <a:buFont typeface="Wingdings 2" pitchFamily="18" charset="2"/>
        <a:buChar char="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>
            <a:lumMod val="60000"/>
            <a:lumOff val="40000"/>
          </a:schemeClr>
        </a:buClr>
        <a:buSzPct val="80000"/>
        <a:buFont typeface="Wingdings" pitchFamily="2" charset="2"/>
        <a:buChar char="l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>
            <a:lumMod val="40000"/>
            <a:lumOff val="60000"/>
          </a:schemeClr>
        </a:buClr>
        <a:buSzPct val="65000"/>
        <a:buFont typeface="Wingdings 2" pitchFamily="18" charset="2"/>
        <a:buChar char="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2">
            <a:lumMod val="20000"/>
            <a:lumOff val="80000"/>
          </a:schemeClr>
        </a:buClr>
        <a:buSzPct val="100000"/>
        <a:buFont typeface="Arial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2">
            <a:lumMod val="75000"/>
          </a:schemeClr>
        </a:buClr>
        <a:buSzPct val="50000"/>
        <a:buFont typeface="Wingdings" pitchFamily="2" charset="2"/>
        <a:buChar char="n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file:///F:\Dokumenty\&#352;KOLA\PF%20KU%20Mgr\2.%20sem\Informatika\DID%20IN%202\Po&#382;iadavky%20ku%20sk&#250;&#353;ke\Prezent&#225;cia%20PC%20siete\lan-man-wan.jpg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1.xml"/><Relationship Id="rId3" Type="http://schemas.openxmlformats.org/officeDocument/2006/relationships/slide" Target="slide4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19.xml"/><Relationship Id="rId2" Type="http://schemas.openxmlformats.org/officeDocument/2006/relationships/slide" Target="slide3.xml"/><Relationship Id="rId16" Type="http://schemas.openxmlformats.org/officeDocument/2006/relationships/slide" Target="slide18.xml"/><Relationship Id="rId20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19" Type="http://schemas.openxmlformats.org/officeDocument/2006/relationships/slide" Target="slide22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hyperlink" Target="file:///F:\Dokumenty\&#352;KOLA\PF%20KU%20Mgr\2.%20sem\Informatika\DID%20IN%202\Po&#382;iadavky%20ku%20sk&#250;&#353;ke\Prezent&#225;cia%20PC%20siete\remote.pn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k-SK" dirty="0" smtClean="0"/>
              <a:t>Počítačové siete</a:t>
            </a:r>
            <a:endParaRPr lang="sk-SK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k-SK" dirty="0" smtClean="0"/>
              <a:t>Bc. Rudolf Brečka</a:t>
            </a:r>
            <a:endParaRPr lang="sk-SK" dirty="0"/>
          </a:p>
        </p:txBody>
      </p:sp>
      <p:pic>
        <p:nvPicPr>
          <p:cNvPr id="4" name="Obrázok 3" descr="siet_panacik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7818" y="2939875"/>
            <a:ext cx="3257558" cy="302277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i="1" dirty="0" smtClean="0"/>
              <a:t>Prstencová </a:t>
            </a:r>
            <a:r>
              <a:rPr lang="sk-SK" i="1" dirty="0" err="1" smtClean="0"/>
              <a:t>topológia</a:t>
            </a:r>
            <a:r>
              <a:rPr lang="sk-SK" i="1" dirty="0" smtClean="0"/>
              <a:t> (ring)</a:t>
            </a:r>
            <a:endParaRPr lang="sk-SK" i="1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67544" y="1340768"/>
            <a:ext cx="8219256" cy="5328592"/>
          </a:xfrm>
        </p:spPr>
        <p:txBody>
          <a:bodyPr>
            <a:normAutofit fontScale="92500" lnSpcReduction="20000"/>
          </a:bodyPr>
          <a:lstStyle/>
          <a:p>
            <a:pPr lvl="0" algn="just"/>
            <a:r>
              <a:rPr lang="sk-SK" dirty="0" smtClean="0"/>
              <a:t>Počítače sú prepojené do kruhu. Správa od vysielajúcej stanice prechádza k najbližšiemu susedovi v kruhu tak dlho, dokiaľ nedorazí k adresovanej stanici. Každá pripojená stanica preto musí dekódovať cieľovú adresu, ktorá je súčasťou správy. </a:t>
            </a:r>
          </a:p>
          <a:p>
            <a:pPr lvl="0" algn="just"/>
            <a:r>
              <a:rPr lang="sk-SK" dirty="0" smtClean="0"/>
              <a:t>Výhodou je možnosť realizovať prístupové metódy so zaručenou dobou odozvy a automatická regenerácia vysielaného signálu v každej pripojenej stanici. </a:t>
            </a:r>
          </a:p>
          <a:p>
            <a:pPr lvl="0" algn="just"/>
            <a:r>
              <a:rPr lang="sk-SK" dirty="0" smtClean="0"/>
              <a:t>Nevýhodou základného usporia-</a:t>
            </a:r>
          </a:p>
          <a:p>
            <a:pPr lvl="0" algn="just">
              <a:buNone/>
            </a:pPr>
            <a:r>
              <a:rPr lang="sk-SK" dirty="0" smtClean="0"/>
              <a:t>	dania je spadnutie siete pri </a:t>
            </a:r>
            <a:r>
              <a:rPr lang="sk-SK" dirty="0" err="1" smtClean="0"/>
              <a:t>preru</a:t>
            </a:r>
            <a:r>
              <a:rPr lang="sk-SK" dirty="0" smtClean="0"/>
              <a:t>-</a:t>
            </a:r>
          </a:p>
          <a:p>
            <a:pPr lvl="0" algn="just">
              <a:buNone/>
            </a:pPr>
            <a:r>
              <a:rPr lang="sk-SK" dirty="0" smtClean="0"/>
              <a:t>	</a:t>
            </a:r>
            <a:r>
              <a:rPr lang="sk-SK" dirty="0" err="1" smtClean="0"/>
              <a:t>šení</a:t>
            </a:r>
            <a:r>
              <a:rPr lang="sk-SK" dirty="0" smtClean="0"/>
              <a:t> kábla alebo odpojení jednej </a:t>
            </a:r>
          </a:p>
          <a:p>
            <a:pPr lvl="0" algn="just">
              <a:buNone/>
            </a:pPr>
            <a:r>
              <a:rPr lang="sk-SK" dirty="0" smtClean="0"/>
              <a:t>	stanice.</a:t>
            </a:r>
          </a:p>
          <a:p>
            <a:endParaRPr lang="sk-SK" dirty="0"/>
          </a:p>
        </p:txBody>
      </p:sp>
      <p:pic>
        <p:nvPicPr>
          <p:cNvPr id="4" name="Obrázok 3" descr="Prstenec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44208" y="4705917"/>
            <a:ext cx="2179569" cy="1860051"/>
          </a:xfrm>
          <a:prstGeom prst="rect">
            <a:avLst/>
          </a:prstGeom>
        </p:spPr>
      </p:pic>
      <p:sp>
        <p:nvSpPr>
          <p:cNvPr id="5" name="Tlačidlo akcie: Späť alebo Predchádzajúci 4">
            <a:hlinkClick r:id="" action="ppaction://hlinkshowjump?jump=previousslide" highlightClick="1"/>
          </p:cNvPr>
          <p:cNvSpPr/>
          <p:nvPr/>
        </p:nvSpPr>
        <p:spPr>
          <a:xfrm>
            <a:off x="3779912" y="6453336"/>
            <a:ext cx="504056" cy="216024"/>
          </a:xfrm>
          <a:prstGeom prst="actionButtonBackPrevio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6" name="Tlačidlo akcie: Dopredu alebo Ďalej 5">
            <a:hlinkClick r:id="" action="ppaction://hlinkshowjump?jump=nextslide" highlightClick="1"/>
          </p:cNvPr>
          <p:cNvSpPr/>
          <p:nvPr/>
        </p:nvSpPr>
        <p:spPr>
          <a:xfrm>
            <a:off x="4932040" y="6453336"/>
            <a:ext cx="504056" cy="216024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7" name="Tlačidlo akcie: Domov 6">
            <a:hlinkClick r:id="rId3" action="ppaction://hlinksldjump" highlightClick="1"/>
          </p:cNvPr>
          <p:cNvSpPr/>
          <p:nvPr/>
        </p:nvSpPr>
        <p:spPr>
          <a:xfrm>
            <a:off x="4355976" y="6453336"/>
            <a:ext cx="504056" cy="216024"/>
          </a:xfrm>
          <a:prstGeom prst="actionButtonHom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i="1" dirty="0" smtClean="0"/>
              <a:t>Stromová </a:t>
            </a:r>
            <a:r>
              <a:rPr lang="sk-SK" i="1" dirty="0" err="1" smtClean="0"/>
              <a:t>topológia</a:t>
            </a:r>
            <a:r>
              <a:rPr lang="sk-SK" i="1" dirty="0" smtClean="0"/>
              <a:t> (</a:t>
            </a:r>
            <a:r>
              <a:rPr lang="sk-SK" i="1" dirty="0" err="1" smtClean="0"/>
              <a:t>tree</a:t>
            </a:r>
            <a:r>
              <a:rPr lang="sk-SK" i="1" dirty="0" smtClean="0"/>
              <a:t>)</a:t>
            </a:r>
            <a:endParaRPr lang="sk-SK" i="1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67544" y="1571612"/>
            <a:ext cx="8219256" cy="4783948"/>
          </a:xfrm>
        </p:spPr>
        <p:txBody>
          <a:bodyPr>
            <a:normAutofit/>
          </a:bodyPr>
          <a:lstStyle/>
          <a:p>
            <a:pPr lvl="0"/>
            <a:r>
              <a:rPr lang="sk-SK" sz="2800" dirty="0" smtClean="0"/>
              <a:t>Nazýva sa aj </a:t>
            </a:r>
            <a:r>
              <a:rPr lang="sk-SK" sz="2800" b="1" dirty="0" smtClean="0"/>
              <a:t>hierarchická</a:t>
            </a:r>
            <a:r>
              <a:rPr lang="sk-SK" sz="2800" dirty="0" smtClean="0"/>
              <a:t>.</a:t>
            </a:r>
          </a:p>
          <a:p>
            <a:pPr lvl="0" algn="just"/>
            <a:r>
              <a:rPr lang="sk-SK" sz="2800" dirty="0" smtClean="0"/>
              <a:t>Ak je jednému uzlu priradená </a:t>
            </a:r>
          </a:p>
          <a:p>
            <a:pPr lvl="0" algn="just">
              <a:buNone/>
            </a:pPr>
            <a:r>
              <a:rPr lang="sk-SK" sz="2800" dirty="0" smtClean="0"/>
              <a:t>	riadiaca funkcia hovoríme </a:t>
            </a:r>
          </a:p>
          <a:p>
            <a:pPr lvl="0" algn="just">
              <a:buNone/>
            </a:pPr>
            <a:r>
              <a:rPr lang="sk-SK" sz="2800" dirty="0" smtClean="0"/>
              <a:t>	o koreňovom strome. V ňom </a:t>
            </a:r>
          </a:p>
          <a:p>
            <a:pPr lvl="0" algn="just">
              <a:buNone/>
            </a:pPr>
            <a:r>
              <a:rPr lang="sk-SK" sz="2800" dirty="0" smtClean="0"/>
              <a:t>	sa signál vysielaný jednotlivými </a:t>
            </a:r>
          </a:p>
          <a:p>
            <a:pPr lvl="0" algn="just">
              <a:buNone/>
            </a:pPr>
            <a:r>
              <a:rPr lang="sk-SK" sz="2800" dirty="0" smtClean="0"/>
              <a:t>	stanicami šíri smerom k východiskovému uzlu, ktorý ho potom spätne vysiela ku všetkým uzlom siete.</a:t>
            </a:r>
          </a:p>
          <a:p>
            <a:endParaRPr lang="sk-SK" dirty="0"/>
          </a:p>
        </p:txBody>
      </p:sp>
      <p:pic>
        <p:nvPicPr>
          <p:cNvPr id="11" name="Obrázok 10" descr="Stro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1772816"/>
            <a:ext cx="2677692" cy="2304256"/>
          </a:xfrm>
          <a:prstGeom prst="rect">
            <a:avLst/>
          </a:prstGeom>
        </p:spPr>
      </p:pic>
      <p:sp>
        <p:nvSpPr>
          <p:cNvPr id="5" name="Tlačidlo akcie: Späť alebo Predchádzajúci 4">
            <a:hlinkClick r:id="" action="ppaction://hlinkshowjump?jump=previousslide" highlightClick="1"/>
          </p:cNvPr>
          <p:cNvSpPr/>
          <p:nvPr/>
        </p:nvSpPr>
        <p:spPr>
          <a:xfrm>
            <a:off x="3779912" y="6453336"/>
            <a:ext cx="504056" cy="216024"/>
          </a:xfrm>
          <a:prstGeom prst="actionButtonBackPrevio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6" name="Tlačidlo akcie: Dopredu alebo Ďalej 5">
            <a:hlinkClick r:id="" action="ppaction://hlinkshowjump?jump=nextslide" highlightClick="1"/>
          </p:cNvPr>
          <p:cNvSpPr/>
          <p:nvPr/>
        </p:nvSpPr>
        <p:spPr>
          <a:xfrm>
            <a:off x="4932040" y="6453336"/>
            <a:ext cx="504056" cy="216024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7" name="Tlačidlo akcie: Domov 6">
            <a:hlinkClick r:id="rId3" action="ppaction://hlinksldjump" highlightClick="1"/>
          </p:cNvPr>
          <p:cNvSpPr/>
          <p:nvPr/>
        </p:nvSpPr>
        <p:spPr>
          <a:xfrm>
            <a:off x="4355976" y="6453336"/>
            <a:ext cx="504056" cy="216024"/>
          </a:xfrm>
          <a:prstGeom prst="actionButtonHom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8050088" cy="914400"/>
          </a:xfrm>
        </p:spPr>
        <p:txBody>
          <a:bodyPr/>
          <a:lstStyle/>
          <a:p>
            <a:r>
              <a:rPr lang="sk-SK" dirty="0" smtClean="0"/>
              <a:t>Neobmedzená </a:t>
            </a:r>
            <a:r>
              <a:rPr lang="sk-SK" dirty="0" err="1" smtClean="0"/>
              <a:t>topológia</a:t>
            </a:r>
            <a:r>
              <a:rPr lang="sk-SK" dirty="0" smtClean="0"/>
              <a:t> (</a:t>
            </a:r>
            <a:r>
              <a:rPr lang="sk-SK" dirty="0" err="1" smtClean="0"/>
              <a:t>mesh</a:t>
            </a:r>
            <a:r>
              <a:rPr lang="sk-SK" dirty="0" smtClean="0"/>
              <a:t>)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67544" y="1340768"/>
            <a:ext cx="8219256" cy="5328592"/>
          </a:xfrm>
        </p:spPr>
        <p:txBody>
          <a:bodyPr>
            <a:normAutofit lnSpcReduction="10000"/>
          </a:bodyPr>
          <a:lstStyle/>
          <a:p>
            <a:r>
              <a:rPr lang="sk-SK" sz="2800" dirty="0" smtClean="0"/>
              <a:t>Používa sa pre rozsiahle siete. Jednotlivé uzly musia byť schopné realizovať algoritmy riešiace výber vhodnej cesty. </a:t>
            </a:r>
          </a:p>
          <a:p>
            <a:r>
              <a:rPr lang="sk-SK" sz="2800" dirty="0" smtClean="0"/>
              <a:t>Spravidla bývajú v uzloch siete </a:t>
            </a:r>
          </a:p>
          <a:p>
            <a:pPr>
              <a:buNone/>
            </a:pPr>
            <a:r>
              <a:rPr lang="sk-SK" sz="2800" dirty="0" smtClean="0"/>
              <a:t>	špeciálne počítače, ktoré sa za-</a:t>
            </a:r>
          </a:p>
          <a:p>
            <a:pPr>
              <a:buNone/>
            </a:pPr>
            <a:r>
              <a:rPr lang="sk-SK" sz="2800" dirty="0" smtClean="0"/>
              <a:t>	oberajú výhradne smerovaním </a:t>
            </a:r>
          </a:p>
          <a:p>
            <a:pPr>
              <a:buNone/>
            </a:pPr>
            <a:r>
              <a:rPr lang="sk-SK" sz="2800" dirty="0" smtClean="0"/>
              <a:t>	– smerovače </a:t>
            </a:r>
            <a:r>
              <a:rPr lang="sk-SK" sz="2800" b="1" i="1" dirty="0" err="1" smtClean="0"/>
              <a:t>routre</a:t>
            </a:r>
            <a:r>
              <a:rPr lang="sk-SK" sz="2800" dirty="0" smtClean="0"/>
              <a:t>, ktoré sú </a:t>
            </a:r>
          </a:p>
          <a:p>
            <a:pPr>
              <a:buNone/>
            </a:pPr>
            <a:r>
              <a:rPr lang="sk-SK" sz="2800" dirty="0" smtClean="0"/>
              <a:t>	schopné vyberať pre </a:t>
            </a:r>
            <a:r>
              <a:rPr lang="sk-SK" sz="2800" dirty="0" err="1" smtClean="0"/>
              <a:t>prichá</a:t>
            </a:r>
            <a:r>
              <a:rPr lang="sk-SK" sz="2800" dirty="0" smtClean="0"/>
              <a:t>-</a:t>
            </a:r>
          </a:p>
          <a:p>
            <a:pPr>
              <a:buNone/>
            </a:pPr>
            <a:r>
              <a:rPr lang="sk-SK" sz="2800" dirty="0" smtClean="0"/>
              <a:t>	</a:t>
            </a:r>
            <a:r>
              <a:rPr lang="sk-SK" sz="2800" dirty="0" err="1" smtClean="0"/>
              <a:t>dzajúce</a:t>
            </a:r>
            <a:r>
              <a:rPr lang="sk-SK" sz="2800" dirty="0" smtClean="0"/>
              <a:t> správy najvhodnejšiu cestu. K nim sú pripojené koncové užívateľské počítače. Na </a:t>
            </a:r>
            <a:r>
              <a:rPr lang="sk-SK" sz="2800" dirty="0" err="1" smtClean="0"/>
              <a:t>pripo-jenie</a:t>
            </a:r>
            <a:r>
              <a:rPr lang="sk-SK" sz="2800" dirty="0" smtClean="0"/>
              <a:t> lokálnej siete na verejnú dátovú sieť sa používa brána </a:t>
            </a:r>
            <a:r>
              <a:rPr lang="sk-SK" sz="2800" b="1" i="1" dirty="0" err="1" smtClean="0"/>
              <a:t>gateway</a:t>
            </a:r>
            <a:r>
              <a:rPr lang="sk-SK" sz="2800" dirty="0" smtClean="0"/>
              <a:t> .</a:t>
            </a:r>
            <a:endParaRPr lang="sk-SK" sz="2800" dirty="0"/>
          </a:p>
        </p:txBody>
      </p:sp>
      <p:pic>
        <p:nvPicPr>
          <p:cNvPr id="4" name="Obrázok 3" descr="Neobmedzená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2160" y="2636912"/>
            <a:ext cx="2621289" cy="2081224"/>
          </a:xfrm>
          <a:prstGeom prst="rect">
            <a:avLst/>
          </a:prstGeom>
        </p:spPr>
      </p:pic>
      <p:sp>
        <p:nvSpPr>
          <p:cNvPr id="5" name="Tlačidlo akcie: Späť alebo Predchádzajúci 4">
            <a:hlinkClick r:id="" action="ppaction://hlinkshowjump?jump=previousslide" highlightClick="1"/>
          </p:cNvPr>
          <p:cNvSpPr/>
          <p:nvPr/>
        </p:nvSpPr>
        <p:spPr>
          <a:xfrm>
            <a:off x="3779912" y="6453336"/>
            <a:ext cx="504056" cy="216024"/>
          </a:xfrm>
          <a:prstGeom prst="actionButtonBackPrevio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6" name="Tlačidlo akcie: Dopredu alebo Ďalej 5">
            <a:hlinkClick r:id="" action="ppaction://hlinkshowjump?jump=nextslide" highlightClick="1"/>
          </p:cNvPr>
          <p:cNvSpPr/>
          <p:nvPr/>
        </p:nvSpPr>
        <p:spPr>
          <a:xfrm>
            <a:off x="4932040" y="6453336"/>
            <a:ext cx="504056" cy="216024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7" name="Tlačidlo akcie: Domov 6">
            <a:hlinkClick r:id="rId3" action="ppaction://hlinksldjump" highlightClick="1"/>
          </p:cNvPr>
          <p:cNvSpPr/>
          <p:nvPr/>
        </p:nvSpPr>
        <p:spPr>
          <a:xfrm>
            <a:off x="4355976" y="6453336"/>
            <a:ext cx="504056" cy="216024"/>
          </a:xfrm>
          <a:prstGeom prst="actionButtonHom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202424"/>
          </a:xfrm>
        </p:spPr>
        <p:txBody>
          <a:bodyPr/>
          <a:lstStyle/>
          <a:p>
            <a:r>
              <a:rPr lang="sk-SK" dirty="0" smtClean="0"/>
              <a:t>Rozdelenie počítačových sietí podľa rozľahlosti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914400" y="1785926"/>
            <a:ext cx="7772400" cy="4569634"/>
          </a:xfrm>
        </p:spPr>
        <p:txBody>
          <a:bodyPr>
            <a:noAutofit/>
          </a:bodyPr>
          <a:lstStyle/>
          <a:p>
            <a:r>
              <a:rPr lang="sk-SK" sz="2800" b="1" i="1" dirty="0" err="1" smtClean="0"/>
              <a:t>Personal</a:t>
            </a:r>
            <a:r>
              <a:rPr lang="sk-SK" sz="2800" b="1" i="1" dirty="0" smtClean="0"/>
              <a:t> </a:t>
            </a:r>
            <a:r>
              <a:rPr lang="sk-SK" sz="2800" b="1" i="1" dirty="0" err="1" smtClean="0"/>
              <a:t>area</a:t>
            </a:r>
            <a:r>
              <a:rPr lang="sk-SK" sz="2800" b="1" i="1" dirty="0" smtClean="0"/>
              <a:t> </a:t>
            </a:r>
            <a:r>
              <a:rPr lang="sk-SK" sz="2800" b="1" i="1" dirty="0" err="1" smtClean="0"/>
              <a:t>network</a:t>
            </a:r>
            <a:r>
              <a:rPr lang="sk-SK" sz="2800" b="1" i="1" dirty="0" smtClean="0"/>
              <a:t> (PAN)</a:t>
            </a:r>
            <a:r>
              <a:rPr lang="sk-SK" sz="2800" dirty="0" smtClean="0"/>
              <a:t> - malá osobná počítačová sieť.</a:t>
            </a:r>
            <a:endParaRPr lang="sk-SK" sz="2800" b="1" dirty="0" smtClean="0"/>
          </a:p>
          <a:p>
            <a:r>
              <a:rPr lang="sk-SK" sz="2800" b="1" i="1" dirty="0" err="1" smtClean="0"/>
              <a:t>Local</a:t>
            </a:r>
            <a:r>
              <a:rPr lang="sk-SK" sz="2800" b="1" i="1" dirty="0" smtClean="0"/>
              <a:t> </a:t>
            </a:r>
            <a:r>
              <a:rPr lang="sk-SK" sz="2800" b="1" i="1" dirty="0" err="1" smtClean="0"/>
              <a:t>area</a:t>
            </a:r>
            <a:r>
              <a:rPr lang="sk-SK" sz="2800" b="1" i="1" dirty="0" smtClean="0"/>
              <a:t> </a:t>
            </a:r>
            <a:r>
              <a:rPr lang="sk-SK" sz="2800" b="1" i="1" dirty="0" err="1" smtClean="0"/>
              <a:t>network</a:t>
            </a:r>
            <a:r>
              <a:rPr lang="sk-SK" sz="2800" b="1" i="1" dirty="0" smtClean="0"/>
              <a:t> (LAN)</a:t>
            </a:r>
            <a:r>
              <a:rPr lang="sk-SK" sz="2800" dirty="0" smtClean="0"/>
              <a:t> – lokálna počítačová sieť.</a:t>
            </a:r>
          </a:p>
          <a:p>
            <a:r>
              <a:rPr lang="sk-SK" sz="2800" b="1" i="1" dirty="0" err="1" smtClean="0"/>
              <a:t>Metropolitan</a:t>
            </a:r>
            <a:r>
              <a:rPr lang="sk-SK" sz="2800" b="1" i="1" dirty="0" smtClean="0"/>
              <a:t> </a:t>
            </a:r>
            <a:r>
              <a:rPr lang="sk-SK" sz="2800" b="1" i="1" dirty="0" err="1" smtClean="0"/>
              <a:t>area</a:t>
            </a:r>
            <a:r>
              <a:rPr lang="sk-SK" sz="2800" b="1" i="1" dirty="0" smtClean="0"/>
              <a:t> </a:t>
            </a:r>
            <a:r>
              <a:rPr lang="sk-SK" sz="2800" b="1" i="1" dirty="0" err="1" smtClean="0"/>
              <a:t>network</a:t>
            </a:r>
            <a:r>
              <a:rPr lang="sk-SK" sz="2800" b="1" i="1" dirty="0" smtClean="0"/>
              <a:t> (MAN)</a:t>
            </a:r>
            <a:r>
              <a:rPr lang="sk-SK" sz="2800" b="1" dirty="0" smtClean="0"/>
              <a:t> – </a:t>
            </a:r>
            <a:r>
              <a:rPr lang="sk-SK" sz="2800" dirty="0" smtClean="0"/>
              <a:t>metropolitná / mestská počítačová sieť.</a:t>
            </a:r>
          </a:p>
          <a:p>
            <a:r>
              <a:rPr lang="sk-SK" sz="2800" b="1" i="1" dirty="0" err="1" smtClean="0"/>
              <a:t>Wide</a:t>
            </a:r>
            <a:r>
              <a:rPr lang="sk-SK" sz="2800" b="1" i="1" dirty="0" smtClean="0"/>
              <a:t> </a:t>
            </a:r>
            <a:r>
              <a:rPr lang="sk-SK" sz="2800" b="1" i="1" dirty="0" err="1" smtClean="0"/>
              <a:t>area</a:t>
            </a:r>
            <a:r>
              <a:rPr lang="sk-SK" sz="2800" b="1" i="1" dirty="0" smtClean="0"/>
              <a:t> </a:t>
            </a:r>
            <a:r>
              <a:rPr lang="sk-SK" sz="2800" b="1" i="1" dirty="0" err="1" smtClean="0"/>
              <a:t>network</a:t>
            </a:r>
            <a:r>
              <a:rPr lang="sk-SK" sz="2800" b="1" i="1" dirty="0" smtClean="0"/>
              <a:t> (WAN) </a:t>
            </a:r>
            <a:r>
              <a:rPr lang="sk-SK" sz="2800" dirty="0" smtClean="0"/>
              <a:t>– rozsiahla počítačová sieť</a:t>
            </a:r>
            <a:r>
              <a:rPr lang="sk-SK" sz="2800" dirty="0" smtClean="0"/>
              <a:t>.</a:t>
            </a:r>
          </a:p>
          <a:p>
            <a:r>
              <a:rPr lang="sk-SK" sz="2800" dirty="0" smtClean="0"/>
              <a:t>Obr.</a:t>
            </a:r>
            <a:endParaRPr lang="sk-SK" sz="2800" dirty="0" smtClean="0"/>
          </a:p>
        </p:txBody>
      </p:sp>
      <p:sp>
        <p:nvSpPr>
          <p:cNvPr id="4" name="Tlačidlo akcie: Späť alebo Predchádzajúci 3">
            <a:hlinkClick r:id="" action="ppaction://hlinkshowjump?jump=previousslide" highlightClick="1"/>
          </p:cNvPr>
          <p:cNvSpPr/>
          <p:nvPr/>
        </p:nvSpPr>
        <p:spPr>
          <a:xfrm>
            <a:off x="3779912" y="6453336"/>
            <a:ext cx="504056" cy="216024"/>
          </a:xfrm>
          <a:prstGeom prst="actionButtonBackPrevio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5" name="Tlačidlo akcie: Dopredu alebo Ďalej 4">
            <a:hlinkClick r:id="" action="ppaction://hlinkshowjump?jump=nextslide" highlightClick="1"/>
          </p:cNvPr>
          <p:cNvSpPr/>
          <p:nvPr/>
        </p:nvSpPr>
        <p:spPr>
          <a:xfrm>
            <a:off x="4932040" y="6453336"/>
            <a:ext cx="504056" cy="216024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6" name="Tlačidlo akcie: Domov 5">
            <a:hlinkClick r:id="rId2" action="ppaction://hlinksldjump" highlightClick="1"/>
          </p:cNvPr>
          <p:cNvSpPr/>
          <p:nvPr/>
        </p:nvSpPr>
        <p:spPr>
          <a:xfrm>
            <a:off x="4355976" y="6453336"/>
            <a:ext cx="504056" cy="216024"/>
          </a:xfrm>
          <a:prstGeom prst="actionButtonHom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7" name="Tlačidlo akcie: Pomocník 6">
            <a:hlinkClick r:id="rId3" action="ppaction://hlinkfile" highlightClick="1"/>
          </p:cNvPr>
          <p:cNvSpPr/>
          <p:nvPr/>
        </p:nvSpPr>
        <p:spPr>
          <a:xfrm>
            <a:off x="2123728" y="5589240"/>
            <a:ext cx="360040" cy="36004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i="1" dirty="0" smtClean="0"/>
              <a:t>PAN - </a:t>
            </a:r>
            <a:r>
              <a:rPr lang="sk-SK" i="1" dirty="0" err="1" smtClean="0"/>
              <a:t>Personal</a:t>
            </a:r>
            <a:r>
              <a:rPr lang="sk-SK" i="1" dirty="0" smtClean="0"/>
              <a:t> </a:t>
            </a:r>
            <a:r>
              <a:rPr lang="sk-SK" i="1" dirty="0" err="1" smtClean="0"/>
              <a:t>area</a:t>
            </a:r>
            <a:r>
              <a:rPr lang="sk-SK" i="1" dirty="0" smtClean="0"/>
              <a:t> </a:t>
            </a:r>
            <a:r>
              <a:rPr lang="sk-SK" i="1" dirty="0" err="1" smtClean="0"/>
              <a:t>network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67544" y="1571612"/>
            <a:ext cx="8219256" cy="4783948"/>
          </a:xfrm>
        </p:spPr>
        <p:txBody>
          <a:bodyPr>
            <a:noAutofit/>
          </a:bodyPr>
          <a:lstStyle/>
          <a:p>
            <a:pPr algn="just"/>
            <a:r>
              <a:rPr lang="sk-SK" sz="2800" dirty="0" smtClean="0"/>
              <a:t>Spolupracujúce zariadenia </a:t>
            </a:r>
          </a:p>
          <a:p>
            <a:pPr algn="just">
              <a:buNone/>
            </a:pPr>
            <a:r>
              <a:rPr lang="sk-SK" sz="2800" dirty="0" smtClean="0"/>
              <a:t>	obvykle slúžia len jednej </a:t>
            </a:r>
          </a:p>
          <a:p>
            <a:pPr algn="just">
              <a:buNone/>
            </a:pPr>
            <a:r>
              <a:rPr lang="sk-SK" sz="2800" dirty="0" smtClean="0"/>
              <a:t>	osobe (typicky prepojenie </a:t>
            </a:r>
          </a:p>
          <a:p>
            <a:pPr algn="just">
              <a:buNone/>
            </a:pPr>
            <a:r>
              <a:rPr lang="sk-SK" sz="2800" dirty="0" smtClean="0"/>
              <a:t>	mobilu a počítača, PDA, </a:t>
            </a:r>
          </a:p>
          <a:p>
            <a:pPr algn="just">
              <a:buNone/>
            </a:pPr>
            <a:r>
              <a:rPr lang="sk-SK" sz="2800" dirty="0" smtClean="0"/>
              <a:t>	notebooku ...). Spája </a:t>
            </a:r>
            <a:r>
              <a:rPr lang="sk-SK" sz="2800" dirty="0" err="1" smtClean="0"/>
              <a:t>zaria</a:t>
            </a:r>
            <a:r>
              <a:rPr lang="sk-SK" sz="2800" dirty="0" smtClean="0"/>
              <a:t>-</a:t>
            </a:r>
          </a:p>
          <a:p>
            <a:pPr algn="just">
              <a:buNone/>
            </a:pPr>
            <a:r>
              <a:rPr lang="sk-SK" sz="2800" dirty="0" smtClean="0"/>
              <a:t>	</a:t>
            </a:r>
            <a:r>
              <a:rPr lang="sk-SK" sz="2800" dirty="0" err="1" smtClean="0"/>
              <a:t>denia</a:t>
            </a:r>
            <a:r>
              <a:rPr lang="sk-SK" sz="2800" dirty="0" smtClean="0"/>
              <a:t> rádovo v metroch. </a:t>
            </a:r>
          </a:p>
          <a:p>
            <a:pPr algn="just"/>
            <a:r>
              <a:rPr lang="sk-SK" sz="2800" dirty="0" smtClean="0"/>
              <a:t>Na prepojenie sa obvykle používajú bezdrôtové technológie (</a:t>
            </a:r>
            <a:r>
              <a:rPr lang="sk-SK" sz="2800" dirty="0" err="1" smtClean="0"/>
              <a:t>WiFi</a:t>
            </a:r>
            <a:r>
              <a:rPr lang="sk-SK" sz="2800" dirty="0" smtClean="0"/>
              <a:t>, </a:t>
            </a:r>
            <a:r>
              <a:rPr lang="sk-SK" sz="2800" dirty="0" err="1" smtClean="0"/>
              <a:t>IrDA</a:t>
            </a:r>
            <a:r>
              <a:rPr lang="sk-SK" sz="2800" dirty="0" smtClean="0"/>
              <a:t>, </a:t>
            </a:r>
            <a:r>
              <a:rPr lang="sk-SK" sz="2800" dirty="0" err="1" smtClean="0"/>
              <a:t>BlueTooth</a:t>
            </a:r>
            <a:r>
              <a:rPr lang="sk-SK" sz="2800" dirty="0" smtClean="0"/>
              <a:t>).</a:t>
            </a:r>
            <a:endParaRPr lang="sk-SK" sz="2800" dirty="0"/>
          </a:p>
        </p:txBody>
      </p:sp>
      <p:pic>
        <p:nvPicPr>
          <p:cNvPr id="5" name="Obrázok 4" descr="PAN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1700808"/>
            <a:ext cx="3577684" cy="2952328"/>
          </a:xfrm>
          <a:prstGeom prst="rect">
            <a:avLst/>
          </a:prstGeom>
        </p:spPr>
      </p:pic>
      <p:sp>
        <p:nvSpPr>
          <p:cNvPr id="6" name="Tlačidlo akcie: Späť alebo Predchádzajúci 5">
            <a:hlinkClick r:id="" action="ppaction://hlinkshowjump?jump=previousslide" highlightClick="1"/>
          </p:cNvPr>
          <p:cNvSpPr/>
          <p:nvPr/>
        </p:nvSpPr>
        <p:spPr>
          <a:xfrm>
            <a:off x="3779912" y="6453336"/>
            <a:ext cx="504056" cy="216024"/>
          </a:xfrm>
          <a:prstGeom prst="actionButtonBackPrevio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7" name="Tlačidlo akcie: Dopredu alebo Ďalej 6">
            <a:hlinkClick r:id="" action="ppaction://hlinkshowjump?jump=nextslide" highlightClick="1"/>
          </p:cNvPr>
          <p:cNvSpPr/>
          <p:nvPr/>
        </p:nvSpPr>
        <p:spPr>
          <a:xfrm>
            <a:off x="4932040" y="6453336"/>
            <a:ext cx="504056" cy="216024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8" name="Tlačidlo akcie: Domov 7">
            <a:hlinkClick r:id="rId3" action="ppaction://hlinksldjump" highlightClick="1"/>
          </p:cNvPr>
          <p:cNvSpPr/>
          <p:nvPr/>
        </p:nvSpPr>
        <p:spPr>
          <a:xfrm>
            <a:off x="4355976" y="6453336"/>
            <a:ext cx="504056" cy="216024"/>
          </a:xfrm>
          <a:prstGeom prst="actionButtonHom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i="1" dirty="0" smtClean="0"/>
              <a:t>LAN - </a:t>
            </a:r>
            <a:r>
              <a:rPr lang="sk-SK" i="1" dirty="0" err="1" smtClean="0"/>
              <a:t>Local</a:t>
            </a:r>
            <a:r>
              <a:rPr lang="sk-SK" i="1" dirty="0" smtClean="0"/>
              <a:t> </a:t>
            </a:r>
            <a:r>
              <a:rPr lang="sk-SK" i="1" dirty="0" err="1" smtClean="0"/>
              <a:t>area</a:t>
            </a:r>
            <a:r>
              <a:rPr lang="sk-SK" i="1" dirty="0" smtClean="0"/>
              <a:t> </a:t>
            </a:r>
            <a:r>
              <a:rPr lang="sk-SK" i="1" dirty="0" err="1" smtClean="0"/>
              <a:t>network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67544" y="1571612"/>
            <a:ext cx="8219256" cy="4783948"/>
          </a:xfrm>
        </p:spPr>
        <p:txBody>
          <a:bodyPr>
            <a:normAutofit/>
          </a:bodyPr>
          <a:lstStyle/>
          <a:p>
            <a:pPr lvl="0" algn="just"/>
            <a:r>
              <a:rPr lang="sk-SK" sz="2800" dirty="0" smtClean="0"/>
              <a:t>Uzly (počítače) sa spájajú </a:t>
            </a:r>
          </a:p>
          <a:p>
            <a:pPr lvl="0" algn="just">
              <a:buNone/>
            </a:pPr>
            <a:r>
              <a:rPr lang="sk-SK" sz="2800" dirty="0" smtClean="0"/>
              <a:t>	v rámci malého územia, </a:t>
            </a:r>
          </a:p>
          <a:p>
            <a:pPr lvl="0" algn="just">
              <a:buNone/>
            </a:pPr>
            <a:r>
              <a:rPr lang="sk-SK" sz="2800" dirty="0" smtClean="0"/>
              <a:t>	resp. v rámci jednej </a:t>
            </a:r>
            <a:r>
              <a:rPr lang="sk-SK" sz="2800" dirty="0" err="1" smtClean="0"/>
              <a:t>budo</a:t>
            </a:r>
            <a:r>
              <a:rPr lang="sk-SK" sz="2800" dirty="0" smtClean="0"/>
              <a:t>-</a:t>
            </a:r>
          </a:p>
          <a:p>
            <a:pPr lvl="0" algn="just">
              <a:buNone/>
            </a:pPr>
            <a:r>
              <a:rPr lang="sk-SK" sz="2800" dirty="0" smtClean="0"/>
              <a:t>	vy rádovo do vzdialenosti </a:t>
            </a:r>
          </a:p>
          <a:p>
            <a:pPr lvl="0" algn="just">
              <a:buNone/>
            </a:pPr>
            <a:r>
              <a:rPr lang="sk-SK" sz="2800" dirty="0" smtClean="0"/>
              <a:t>	sto metrov. Slúžia hlavne </a:t>
            </a:r>
          </a:p>
          <a:p>
            <a:pPr lvl="0" algn="just">
              <a:buNone/>
            </a:pPr>
            <a:r>
              <a:rPr lang="sk-SK" sz="2800" dirty="0" smtClean="0"/>
              <a:t>	pre zdieľanie dát a zdrojov </a:t>
            </a:r>
          </a:p>
          <a:p>
            <a:pPr lvl="0" algn="just">
              <a:buNone/>
            </a:pPr>
            <a:r>
              <a:rPr lang="sk-SK" sz="2800" dirty="0" smtClean="0"/>
              <a:t>	(zariadení) v rámci jednej firmy, budovy, lokality ... </a:t>
            </a:r>
          </a:p>
          <a:p>
            <a:pPr lvl="0" algn="just"/>
            <a:r>
              <a:rPr lang="sk-SK" sz="2800" dirty="0" smtClean="0"/>
              <a:t>LAN sú obvykle v súkromnej správe a prenosové rýchlosti dosahujú rádovo desiatky až stovky Mbit/s.</a:t>
            </a:r>
          </a:p>
          <a:p>
            <a:endParaRPr lang="sk-SK" dirty="0"/>
          </a:p>
        </p:txBody>
      </p:sp>
      <p:pic>
        <p:nvPicPr>
          <p:cNvPr id="5" name="Obrázok 4" descr="L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1628800"/>
            <a:ext cx="3851919" cy="2952328"/>
          </a:xfrm>
          <a:prstGeom prst="rect">
            <a:avLst/>
          </a:prstGeom>
        </p:spPr>
      </p:pic>
      <p:sp>
        <p:nvSpPr>
          <p:cNvPr id="6" name="Tlačidlo akcie: Späť alebo Predchádzajúci 5">
            <a:hlinkClick r:id="" action="ppaction://hlinkshowjump?jump=previousslide" highlightClick="1"/>
          </p:cNvPr>
          <p:cNvSpPr/>
          <p:nvPr/>
        </p:nvSpPr>
        <p:spPr>
          <a:xfrm>
            <a:off x="3779912" y="6453336"/>
            <a:ext cx="504056" cy="216024"/>
          </a:xfrm>
          <a:prstGeom prst="actionButtonBackPrevio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7" name="Tlačidlo akcie: Dopredu alebo Ďalej 6">
            <a:hlinkClick r:id="" action="ppaction://hlinkshowjump?jump=nextslide" highlightClick="1"/>
          </p:cNvPr>
          <p:cNvSpPr/>
          <p:nvPr/>
        </p:nvSpPr>
        <p:spPr>
          <a:xfrm>
            <a:off x="4932040" y="6453336"/>
            <a:ext cx="504056" cy="216024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8" name="Tlačidlo akcie: Domov 7">
            <a:hlinkClick r:id="rId3" action="ppaction://hlinksldjump" highlightClick="1"/>
          </p:cNvPr>
          <p:cNvSpPr/>
          <p:nvPr/>
        </p:nvSpPr>
        <p:spPr>
          <a:xfrm>
            <a:off x="4355976" y="6453336"/>
            <a:ext cx="504056" cy="216024"/>
          </a:xfrm>
          <a:prstGeom prst="actionButtonHom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i="1" dirty="0" smtClean="0"/>
              <a:t>MAN - </a:t>
            </a:r>
            <a:r>
              <a:rPr lang="sk-SK" i="1" dirty="0" err="1" smtClean="0"/>
              <a:t>Metropolitan</a:t>
            </a:r>
            <a:r>
              <a:rPr lang="sk-SK" i="1" dirty="0" smtClean="0"/>
              <a:t> </a:t>
            </a:r>
            <a:r>
              <a:rPr lang="sk-SK" i="1" dirty="0" err="1" smtClean="0"/>
              <a:t>area</a:t>
            </a:r>
            <a:r>
              <a:rPr lang="sk-SK" i="1" dirty="0" smtClean="0"/>
              <a:t> </a:t>
            </a:r>
            <a:r>
              <a:rPr lang="sk-SK" i="1" dirty="0" err="1" smtClean="0"/>
              <a:t>network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539552" y="2060848"/>
            <a:ext cx="8147248" cy="4294712"/>
          </a:xfrm>
        </p:spPr>
        <p:txBody>
          <a:bodyPr>
            <a:normAutofit/>
          </a:bodyPr>
          <a:lstStyle/>
          <a:p>
            <a:pPr algn="just"/>
            <a:r>
              <a:rPr lang="sk-SK" sz="2800" dirty="0" smtClean="0"/>
              <a:t>Prepája lokálne siete v mestskej zástavbe - obvykle je obmedzená na jedno mesto. Spája do vzdialenosti rádovo desiatky km.</a:t>
            </a:r>
            <a:r>
              <a:rPr lang="sk-SK" sz="2800" b="1" dirty="0" smtClean="0"/>
              <a:t> </a:t>
            </a:r>
          </a:p>
          <a:p>
            <a:pPr algn="just"/>
            <a:r>
              <a:rPr lang="sk-SK" sz="2800" dirty="0" smtClean="0"/>
              <a:t>Umožňuje rozšírenie pôsobnosti LAN ich predĺžením, zvýšením počtu uzlov, zvýšením prenosovej rýchlosti. </a:t>
            </a:r>
          </a:p>
          <a:p>
            <a:pPr algn="just"/>
            <a:r>
              <a:rPr lang="sk-SK" sz="2800" dirty="0" smtClean="0"/>
              <a:t>Rýchlosť v MAN býva vysoká, ale charakterom sa radí k sieťam LAN. Siete môžu byť súkromné, ale i verejné a prenajímané.</a:t>
            </a:r>
            <a:endParaRPr lang="sk-SK" sz="2800" dirty="0"/>
          </a:p>
        </p:txBody>
      </p:sp>
      <p:sp>
        <p:nvSpPr>
          <p:cNvPr id="4" name="Tlačidlo akcie: Späť alebo Predchádzajúci 3">
            <a:hlinkClick r:id="" action="ppaction://hlinkshowjump?jump=previousslide" highlightClick="1"/>
          </p:cNvPr>
          <p:cNvSpPr/>
          <p:nvPr/>
        </p:nvSpPr>
        <p:spPr>
          <a:xfrm>
            <a:off x="3779912" y="6453336"/>
            <a:ext cx="504056" cy="216024"/>
          </a:xfrm>
          <a:prstGeom prst="actionButtonBackPrevio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5" name="Tlačidlo akcie: Dopredu alebo Ďalej 4">
            <a:hlinkClick r:id="" action="ppaction://hlinkshowjump?jump=nextslide" highlightClick="1"/>
          </p:cNvPr>
          <p:cNvSpPr/>
          <p:nvPr/>
        </p:nvSpPr>
        <p:spPr>
          <a:xfrm>
            <a:off x="4932040" y="6453336"/>
            <a:ext cx="504056" cy="216024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6" name="Tlačidlo akcie: Domov 5">
            <a:hlinkClick r:id="rId2" action="ppaction://hlinksldjump" highlightClick="1"/>
          </p:cNvPr>
          <p:cNvSpPr/>
          <p:nvPr/>
        </p:nvSpPr>
        <p:spPr>
          <a:xfrm>
            <a:off x="4355976" y="6453336"/>
            <a:ext cx="504056" cy="216024"/>
          </a:xfrm>
          <a:prstGeom prst="actionButtonHom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z="3000" dirty="0" err="1" smtClean="0"/>
              <a:t>Distributed</a:t>
            </a:r>
            <a:r>
              <a:rPr lang="sk-SK" sz="3000" dirty="0" smtClean="0"/>
              <a:t> </a:t>
            </a:r>
            <a:r>
              <a:rPr lang="sk-SK" sz="3000" dirty="0" err="1" smtClean="0"/>
              <a:t>Queue</a:t>
            </a:r>
            <a:r>
              <a:rPr lang="sk-SK" sz="3000" dirty="0" smtClean="0"/>
              <a:t> </a:t>
            </a:r>
            <a:r>
              <a:rPr lang="sk-SK" sz="3000" dirty="0" err="1" smtClean="0"/>
              <a:t>Dual</a:t>
            </a:r>
            <a:r>
              <a:rPr lang="sk-SK" sz="3000" dirty="0" smtClean="0"/>
              <a:t> </a:t>
            </a:r>
            <a:r>
              <a:rPr lang="sk-SK" sz="3000" dirty="0" err="1" smtClean="0"/>
              <a:t>Bus</a:t>
            </a:r>
            <a:r>
              <a:rPr lang="sk-SK" sz="3000" dirty="0" smtClean="0"/>
              <a:t> (DQDB)</a:t>
            </a:r>
            <a:endParaRPr lang="sk-SK" sz="3000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827584" y="1268760"/>
            <a:ext cx="7272808" cy="5086800"/>
          </a:xfrm>
        </p:spPr>
        <p:txBody>
          <a:bodyPr>
            <a:normAutofit/>
          </a:bodyPr>
          <a:lstStyle/>
          <a:p>
            <a:pPr algn="just"/>
            <a:r>
              <a:rPr lang="sk-SK" sz="2800" dirty="0" smtClean="0"/>
              <a:t>Normalizovaná metropolitná sieť existuje jedna: </a:t>
            </a:r>
            <a:r>
              <a:rPr lang="sk-SK" sz="2800" dirty="0" err="1" smtClean="0"/>
              <a:t>Distributed</a:t>
            </a:r>
            <a:r>
              <a:rPr lang="sk-SK" sz="2800" dirty="0" smtClean="0"/>
              <a:t> </a:t>
            </a:r>
            <a:r>
              <a:rPr lang="sk-SK" sz="2800" dirty="0" err="1" smtClean="0"/>
              <a:t>Queue</a:t>
            </a:r>
            <a:r>
              <a:rPr lang="sk-SK" sz="2800" dirty="0" smtClean="0"/>
              <a:t> </a:t>
            </a:r>
            <a:r>
              <a:rPr lang="sk-SK" sz="2800" dirty="0" err="1" smtClean="0"/>
              <a:t>Dual</a:t>
            </a:r>
            <a:r>
              <a:rPr lang="sk-SK" sz="2800" dirty="0" smtClean="0"/>
              <a:t> </a:t>
            </a:r>
            <a:r>
              <a:rPr lang="sk-SK" sz="2800" dirty="0" err="1" smtClean="0"/>
              <a:t>Bus</a:t>
            </a:r>
            <a:r>
              <a:rPr lang="sk-SK" sz="2800" dirty="0" smtClean="0"/>
              <a:t> (DQDB).</a:t>
            </a:r>
          </a:p>
          <a:p>
            <a:pPr algn="just"/>
            <a:r>
              <a:rPr lang="sk-SK" sz="2800" dirty="0" smtClean="0"/>
              <a:t>DQDB je založený na koncepcii ATM - medzi komunikujúcimi stranami musí byť vytvorené virtuálne spojenie. DQDB používa </a:t>
            </a:r>
            <a:r>
              <a:rPr lang="sk-SK" sz="2800" dirty="0" err="1" smtClean="0"/>
              <a:t>zbernicovú</a:t>
            </a:r>
            <a:r>
              <a:rPr lang="sk-SK" sz="2800" dirty="0" smtClean="0"/>
              <a:t> </a:t>
            </a:r>
            <a:r>
              <a:rPr lang="sk-SK" sz="2800" dirty="0" err="1" smtClean="0"/>
              <a:t>topológiu</a:t>
            </a:r>
            <a:r>
              <a:rPr lang="sk-SK" sz="2800" dirty="0" smtClean="0"/>
              <a:t>: dve protismerné </a:t>
            </a:r>
            <a:r>
              <a:rPr lang="sk-SK" sz="2800" dirty="0" err="1" smtClean="0"/>
              <a:t>nezávislo</a:t>
            </a:r>
            <a:r>
              <a:rPr lang="sk-SK" sz="2800" dirty="0" smtClean="0"/>
              <a:t> pracujúce zbernice, každá podporuje prenos v jednom smere. Prerušenie média môže byť izolované bez prerušenia siete.</a:t>
            </a:r>
            <a:endParaRPr lang="sk-SK" sz="2800" dirty="0"/>
          </a:p>
        </p:txBody>
      </p:sp>
      <p:sp>
        <p:nvSpPr>
          <p:cNvPr id="4" name="Tlačidlo akcie: Späť alebo Predchádzajúci 3">
            <a:hlinkClick r:id="" action="ppaction://hlinkshowjump?jump=previousslide" highlightClick="1"/>
          </p:cNvPr>
          <p:cNvSpPr/>
          <p:nvPr/>
        </p:nvSpPr>
        <p:spPr>
          <a:xfrm>
            <a:off x="3779912" y="6453336"/>
            <a:ext cx="504056" cy="216024"/>
          </a:xfrm>
          <a:prstGeom prst="actionButtonBackPrevio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5" name="Tlačidlo akcie: Dopredu alebo Ďalej 4">
            <a:hlinkClick r:id="" action="ppaction://hlinkshowjump?jump=nextslide" highlightClick="1"/>
          </p:cNvPr>
          <p:cNvSpPr/>
          <p:nvPr/>
        </p:nvSpPr>
        <p:spPr>
          <a:xfrm>
            <a:off x="4932040" y="6453336"/>
            <a:ext cx="504056" cy="216024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6" name="Tlačidlo akcie: Domov 5">
            <a:hlinkClick r:id="rId2" action="ppaction://hlinksldjump" highlightClick="1"/>
          </p:cNvPr>
          <p:cNvSpPr/>
          <p:nvPr/>
        </p:nvSpPr>
        <p:spPr>
          <a:xfrm>
            <a:off x="4355976" y="6453336"/>
            <a:ext cx="504056" cy="216024"/>
          </a:xfrm>
          <a:prstGeom prst="actionButtonHom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sk-SK" i="1" dirty="0" smtClean="0"/>
              <a:t>WAN - </a:t>
            </a:r>
            <a:r>
              <a:rPr lang="sk-SK" i="1" dirty="0" err="1" smtClean="0"/>
              <a:t>Wide</a:t>
            </a:r>
            <a:r>
              <a:rPr lang="sk-SK" i="1" dirty="0" smtClean="0"/>
              <a:t> </a:t>
            </a:r>
            <a:r>
              <a:rPr lang="sk-SK" i="1" dirty="0" err="1" smtClean="0"/>
              <a:t>area</a:t>
            </a:r>
            <a:r>
              <a:rPr lang="sk-SK" i="1" dirty="0" smtClean="0"/>
              <a:t> </a:t>
            </a:r>
            <a:r>
              <a:rPr lang="sk-SK" i="1" dirty="0" err="1" smtClean="0"/>
              <a:t>network</a:t>
            </a:r>
            <a:r>
              <a:rPr lang="sk-SK" dirty="0" smtClean="0"/>
              <a:t/>
            </a:r>
            <a:br>
              <a:rPr lang="sk-SK" dirty="0" smtClean="0"/>
            </a:b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67544" y="1268760"/>
            <a:ext cx="8147248" cy="5071980"/>
          </a:xfrm>
        </p:spPr>
        <p:txBody>
          <a:bodyPr>
            <a:noAutofit/>
          </a:bodyPr>
          <a:lstStyle/>
          <a:p>
            <a:pPr algn="just"/>
            <a:r>
              <a:rPr lang="sk-SK" sz="2800" dirty="0" smtClean="0"/>
              <a:t>Spája rôzne LAN a MAN siete v pôsobnosti krajín, kontinentov ale i sveta. </a:t>
            </a:r>
          </a:p>
          <a:p>
            <a:pPr algn="just"/>
            <a:r>
              <a:rPr lang="sk-SK" sz="2800" dirty="0" smtClean="0"/>
              <a:t>Obvykle bývajú verejné, ale existujú aj súkromné WAN siete. Prenosové rýchlosti začínajú na desiatkach </a:t>
            </a:r>
            <a:r>
              <a:rPr lang="sk-SK" sz="2800" dirty="0" err="1" smtClean="0"/>
              <a:t>kbit</a:t>
            </a:r>
            <a:r>
              <a:rPr lang="sk-SK" sz="2800" dirty="0" smtClean="0"/>
              <a:t>, ale dosahujú aj rádovo </a:t>
            </a:r>
            <a:r>
              <a:rPr lang="sk-SK" sz="2800" dirty="0" err="1" smtClean="0"/>
              <a:t>Gbit</a:t>
            </a:r>
            <a:r>
              <a:rPr lang="sk-SK" sz="2800" dirty="0" smtClean="0"/>
              <a:t>/s. Klasickým príkladom takejto siete je internet.</a:t>
            </a:r>
          </a:p>
          <a:p>
            <a:pPr>
              <a:buNone/>
            </a:pPr>
            <a:endParaRPr lang="sk-SK" sz="2800" dirty="0" smtClean="0"/>
          </a:p>
        </p:txBody>
      </p:sp>
      <p:pic>
        <p:nvPicPr>
          <p:cNvPr id="4" name="Obrázok 3" descr="WA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8" y="4005064"/>
            <a:ext cx="4948503" cy="2401241"/>
          </a:xfrm>
          <a:prstGeom prst="rect">
            <a:avLst/>
          </a:prstGeom>
        </p:spPr>
      </p:pic>
      <p:sp>
        <p:nvSpPr>
          <p:cNvPr id="5" name="Tlačidlo akcie: Späť alebo Predchádzajúci 4">
            <a:hlinkClick r:id="" action="ppaction://hlinkshowjump?jump=previousslide" highlightClick="1"/>
          </p:cNvPr>
          <p:cNvSpPr/>
          <p:nvPr/>
        </p:nvSpPr>
        <p:spPr>
          <a:xfrm>
            <a:off x="3779912" y="6453336"/>
            <a:ext cx="504056" cy="216024"/>
          </a:xfrm>
          <a:prstGeom prst="actionButtonBackPrevio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6" name="Tlačidlo akcie: Dopredu alebo Ďalej 5">
            <a:hlinkClick r:id="" action="ppaction://hlinkshowjump?jump=nextslide" highlightClick="1"/>
          </p:cNvPr>
          <p:cNvSpPr/>
          <p:nvPr/>
        </p:nvSpPr>
        <p:spPr>
          <a:xfrm>
            <a:off x="4932040" y="6453336"/>
            <a:ext cx="504056" cy="216024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7" name="Tlačidlo akcie: Domov 6">
            <a:hlinkClick r:id="rId3" action="ppaction://hlinksldjump" highlightClick="1"/>
          </p:cNvPr>
          <p:cNvSpPr/>
          <p:nvPr/>
        </p:nvSpPr>
        <p:spPr>
          <a:xfrm>
            <a:off x="4355976" y="6453336"/>
            <a:ext cx="504056" cy="216024"/>
          </a:xfrm>
          <a:prstGeom prst="actionButtonHom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Prístupové metódy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5400600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sk-SK" sz="11200" b="1" u="sng" dirty="0" smtClean="0">
                <a:solidFill>
                  <a:srgbClr val="FFC000"/>
                </a:solidFill>
              </a:rPr>
              <a:t>CSMA/CD</a:t>
            </a:r>
            <a:r>
              <a:rPr lang="sk-SK" sz="11200" dirty="0" smtClean="0"/>
              <a:t> - Metóda založená na "odpočúvaní" siete (iba v sieťach </a:t>
            </a:r>
            <a:r>
              <a:rPr lang="sk-SK" sz="11200" dirty="0" err="1" smtClean="0"/>
              <a:t>Ethernet</a:t>
            </a:r>
            <a:r>
              <a:rPr lang="sk-SK" sz="11200" dirty="0" smtClean="0"/>
              <a:t>). Sieťová karta načúva - zisťuje prítomnosť signálu v kábli. Ak je cesta voľná, dá pokyn na vysielanie údajov. Ak tak spravia naraz dve karty, dochádza ku kolízii a vysielanie sa preruší. Po určitom časovom intervale sa opäť pokúsia o prístup na kanál. Keď sa do siete snaží dostať viacero ľudí naraz, počet kolízií , chýb a následných opakovaných prenosov rýchlo narastá (vzniká efekt "snehovej gule"). Kolízie sú síce bežným javom, ale priveľa kolízií môže sieť spomaliť - kolízie zahlcujú sieť (tlač súborov či otváranie aplikácií trvá dlhšie), či dokonca zastaviť. Dôležitým parametrom je šírka pásma, čiže prenosová rýchlosť - </a:t>
            </a:r>
            <a:r>
              <a:rPr lang="sk-SK" sz="11200" dirty="0" err="1" smtClean="0"/>
              <a:t>Ethernet</a:t>
            </a:r>
            <a:r>
              <a:rPr lang="sk-SK" sz="11200" dirty="0" smtClean="0"/>
              <a:t>: 10 </a:t>
            </a:r>
            <a:r>
              <a:rPr lang="sk-SK" sz="11200" dirty="0" err="1" smtClean="0"/>
              <a:t>Mbps</a:t>
            </a:r>
            <a:r>
              <a:rPr lang="sk-SK" sz="11200" dirty="0" smtClean="0"/>
              <a:t>, </a:t>
            </a:r>
            <a:r>
              <a:rPr lang="sk-SK" sz="11200" dirty="0" err="1" smtClean="0"/>
              <a:t>fast</a:t>
            </a:r>
            <a:r>
              <a:rPr lang="sk-SK" sz="11200" dirty="0" smtClean="0"/>
              <a:t> </a:t>
            </a:r>
            <a:r>
              <a:rPr lang="sk-SK" sz="11200" dirty="0" err="1" smtClean="0"/>
              <a:t>Ethernet</a:t>
            </a:r>
            <a:r>
              <a:rPr lang="sk-SK" sz="11200" dirty="0" smtClean="0"/>
              <a:t>: 100 </a:t>
            </a:r>
            <a:r>
              <a:rPr lang="sk-SK" sz="11200" dirty="0" err="1" smtClean="0"/>
              <a:t>Mbps</a:t>
            </a:r>
            <a:r>
              <a:rPr lang="sk-SK" sz="11200" dirty="0" smtClean="0"/>
              <a:t>.</a:t>
            </a:r>
          </a:p>
          <a:p>
            <a:endParaRPr lang="sk-SK" dirty="0"/>
          </a:p>
        </p:txBody>
      </p:sp>
      <p:sp>
        <p:nvSpPr>
          <p:cNvPr id="4" name="Tlačidlo akcie: Späť alebo Predchádzajúci 3">
            <a:hlinkClick r:id="" action="ppaction://hlinkshowjump?jump=previousslide" highlightClick="1"/>
          </p:cNvPr>
          <p:cNvSpPr/>
          <p:nvPr/>
        </p:nvSpPr>
        <p:spPr>
          <a:xfrm>
            <a:off x="3779912" y="6453336"/>
            <a:ext cx="504056" cy="216024"/>
          </a:xfrm>
          <a:prstGeom prst="actionButtonBackPrevio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5" name="Tlačidlo akcie: Dopredu alebo Ďalej 4">
            <a:hlinkClick r:id="" action="ppaction://hlinkshowjump?jump=nextslide" highlightClick="1"/>
          </p:cNvPr>
          <p:cNvSpPr/>
          <p:nvPr/>
        </p:nvSpPr>
        <p:spPr>
          <a:xfrm>
            <a:off x="4932040" y="6453336"/>
            <a:ext cx="504056" cy="216024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6" name="Tlačidlo akcie: Domov 5">
            <a:hlinkClick r:id="rId2" action="ppaction://hlinksldjump" highlightClick="1"/>
          </p:cNvPr>
          <p:cNvSpPr/>
          <p:nvPr/>
        </p:nvSpPr>
        <p:spPr>
          <a:xfrm>
            <a:off x="4355976" y="6453336"/>
            <a:ext cx="504056" cy="216024"/>
          </a:xfrm>
          <a:prstGeom prst="actionButtonHom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dirty="0" smtClean="0"/>
              <a:t>Obsah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899592" y="1196752"/>
            <a:ext cx="7772400" cy="5143988"/>
          </a:xfrm>
        </p:spPr>
        <p:txBody>
          <a:bodyPr>
            <a:normAutofit fontScale="62500" lnSpcReduction="20000"/>
          </a:bodyPr>
          <a:lstStyle/>
          <a:p>
            <a:r>
              <a:rPr lang="sk-SK" dirty="0" smtClean="0">
                <a:hlinkClick r:id="rId2" action="ppaction://hlinksldjump"/>
              </a:rPr>
              <a:t>Počítačová sieť</a:t>
            </a:r>
            <a:endParaRPr lang="sk-SK" dirty="0" smtClean="0"/>
          </a:p>
          <a:p>
            <a:r>
              <a:rPr lang="sk-SK" dirty="0" smtClean="0">
                <a:hlinkClick r:id="rId3" action="ppaction://hlinksldjump"/>
              </a:rPr>
              <a:t>Výhody počítačových sietí</a:t>
            </a:r>
            <a:endParaRPr lang="sk-SK" dirty="0" smtClean="0"/>
          </a:p>
          <a:p>
            <a:r>
              <a:rPr lang="sk-SK" dirty="0" smtClean="0">
                <a:hlinkClick r:id="rId4" action="ppaction://hlinksldjump"/>
              </a:rPr>
              <a:t>Architektúra počítačových sietí</a:t>
            </a:r>
            <a:endParaRPr lang="sk-SK" dirty="0" smtClean="0"/>
          </a:p>
          <a:p>
            <a:r>
              <a:rPr lang="sk-SK" dirty="0" smtClean="0">
                <a:hlinkClick r:id="rId5" action="ppaction://hlinksldjump"/>
              </a:rPr>
              <a:t>Rozdelenie počítačových sietí podľa </a:t>
            </a:r>
            <a:r>
              <a:rPr lang="sk-SK" dirty="0" err="1" smtClean="0">
                <a:hlinkClick r:id="rId5" action="ppaction://hlinksldjump"/>
              </a:rPr>
              <a:t>topológie</a:t>
            </a:r>
            <a:endParaRPr lang="sk-SK" dirty="0" smtClean="0"/>
          </a:p>
          <a:p>
            <a:pPr lvl="1"/>
            <a:r>
              <a:rPr lang="sk-SK" dirty="0" err="1" smtClean="0">
                <a:hlinkClick r:id="rId6" action="ppaction://hlinksldjump"/>
              </a:rPr>
              <a:t>Zbernicová</a:t>
            </a:r>
            <a:r>
              <a:rPr lang="sk-SK" dirty="0" smtClean="0">
                <a:hlinkClick r:id="rId6" action="ppaction://hlinksldjump"/>
              </a:rPr>
              <a:t> </a:t>
            </a:r>
            <a:r>
              <a:rPr lang="sk-SK" dirty="0" err="1" smtClean="0">
                <a:hlinkClick r:id="rId6" action="ppaction://hlinksldjump"/>
              </a:rPr>
              <a:t>topológia</a:t>
            </a:r>
            <a:r>
              <a:rPr lang="sk-SK" dirty="0" smtClean="0">
                <a:hlinkClick r:id="rId6" action="ppaction://hlinksldjump"/>
              </a:rPr>
              <a:t> </a:t>
            </a:r>
            <a:r>
              <a:rPr lang="sk-SK" dirty="0" smtClean="0">
                <a:hlinkClick r:id="rId6" action="ppaction://hlinksldjump"/>
              </a:rPr>
              <a:t>(</a:t>
            </a:r>
            <a:r>
              <a:rPr lang="sk-SK" dirty="0" err="1" smtClean="0">
                <a:hlinkClick r:id="rId6" action="ppaction://hlinksldjump"/>
              </a:rPr>
              <a:t>bus</a:t>
            </a:r>
            <a:r>
              <a:rPr lang="sk-SK" dirty="0" smtClean="0">
                <a:hlinkClick r:id="rId6" action="ppaction://hlinksldjump"/>
              </a:rPr>
              <a:t>)</a:t>
            </a:r>
            <a:endParaRPr lang="sk-SK" dirty="0" smtClean="0"/>
          </a:p>
          <a:p>
            <a:pPr lvl="1"/>
            <a:r>
              <a:rPr lang="sk-SK" dirty="0" smtClean="0">
                <a:hlinkClick r:id="rId7" action="ppaction://hlinksldjump"/>
              </a:rPr>
              <a:t>Hviezdicová </a:t>
            </a:r>
            <a:r>
              <a:rPr lang="sk-SK" dirty="0" err="1" smtClean="0">
                <a:hlinkClick r:id="rId7" action="ppaction://hlinksldjump"/>
              </a:rPr>
              <a:t>topológia</a:t>
            </a:r>
            <a:r>
              <a:rPr lang="sk-SK" dirty="0" smtClean="0">
                <a:hlinkClick r:id="rId7" action="ppaction://hlinksldjump"/>
              </a:rPr>
              <a:t> </a:t>
            </a:r>
            <a:r>
              <a:rPr lang="sk-SK" dirty="0" smtClean="0">
                <a:hlinkClick r:id="rId7" action="ppaction://hlinksldjump"/>
              </a:rPr>
              <a:t>(</a:t>
            </a:r>
            <a:r>
              <a:rPr lang="sk-SK" dirty="0" err="1" smtClean="0">
                <a:hlinkClick r:id="rId7" action="ppaction://hlinksldjump"/>
              </a:rPr>
              <a:t>star</a:t>
            </a:r>
            <a:r>
              <a:rPr lang="sk-SK" dirty="0" smtClean="0">
                <a:hlinkClick r:id="rId7" action="ppaction://hlinksldjump"/>
              </a:rPr>
              <a:t>)</a:t>
            </a:r>
            <a:endParaRPr lang="sk-SK" dirty="0" smtClean="0"/>
          </a:p>
          <a:p>
            <a:pPr lvl="1"/>
            <a:r>
              <a:rPr lang="sk-SK" dirty="0" smtClean="0">
                <a:hlinkClick r:id="rId8" action="ppaction://hlinksldjump"/>
              </a:rPr>
              <a:t>Prstencová </a:t>
            </a:r>
            <a:r>
              <a:rPr lang="sk-SK" dirty="0" err="1" smtClean="0">
                <a:hlinkClick r:id="rId8" action="ppaction://hlinksldjump"/>
              </a:rPr>
              <a:t>topológia</a:t>
            </a:r>
            <a:r>
              <a:rPr lang="sk-SK" dirty="0" smtClean="0">
                <a:hlinkClick r:id="rId8" action="ppaction://hlinksldjump"/>
              </a:rPr>
              <a:t> </a:t>
            </a:r>
            <a:r>
              <a:rPr lang="sk-SK" dirty="0" smtClean="0">
                <a:hlinkClick r:id="rId8" action="ppaction://hlinksldjump"/>
              </a:rPr>
              <a:t>(ring)</a:t>
            </a:r>
            <a:endParaRPr lang="sk-SK" dirty="0" smtClean="0"/>
          </a:p>
          <a:p>
            <a:pPr lvl="1"/>
            <a:r>
              <a:rPr lang="sk-SK" dirty="0" smtClean="0">
                <a:hlinkClick r:id="rId9" action="ppaction://hlinksldjump"/>
              </a:rPr>
              <a:t>Stromová </a:t>
            </a:r>
            <a:r>
              <a:rPr lang="sk-SK" dirty="0" err="1" smtClean="0">
                <a:hlinkClick r:id="rId9" action="ppaction://hlinksldjump"/>
              </a:rPr>
              <a:t>topológia</a:t>
            </a:r>
            <a:r>
              <a:rPr lang="sk-SK" dirty="0" smtClean="0">
                <a:hlinkClick r:id="rId9" action="ppaction://hlinksldjump"/>
              </a:rPr>
              <a:t> </a:t>
            </a:r>
            <a:r>
              <a:rPr lang="sk-SK" dirty="0" smtClean="0">
                <a:hlinkClick r:id="rId9" action="ppaction://hlinksldjump"/>
              </a:rPr>
              <a:t>(</a:t>
            </a:r>
            <a:r>
              <a:rPr lang="sk-SK" dirty="0" err="1" smtClean="0">
                <a:hlinkClick r:id="rId9" action="ppaction://hlinksldjump"/>
              </a:rPr>
              <a:t>tree</a:t>
            </a:r>
            <a:r>
              <a:rPr lang="sk-SK" dirty="0" smtClean="0">
                <a:hlinkClick r:id="rId9" action="ppaction://hlinksldjump"/>
              </a:rPr>
              <a:t>)</a:t>
            </a:r>
            <a:endParaRPr lang="sk-SK" dirty="0" smtClean="0"/>
          </a:p>
          <a:p>
            <a:pPr lvl="1"/>
            <a:r>
              <a:rPr lang="sk-SK" dirty="0" smtClean="0">
                <a:hlinkClick r:id="rId10" action="ppaction://hlinksldjump"/>
              </a:rPr>
              <a:t>Neobmedzená </a:t>
            </a:r>
            <a:r>
              <a:rPr lang="sk-SK" dirty="0" err="1" smtClean="0">
                <a:hlinkClick r:id="rId10" action="ppaction://hlinksldjump"/>
              </a:rPr>
              <a:t>topológia</a:t>
            </a:r>
            <a:r>
              <a:rPr lang="sk-SK" dirty="0" smtClean="0">
                <a:hlinkClick r:id="rId10" action="ppaction://hlinksldjump"/>
              </a:rPr>
              <a:t> </a:t>
            </a:r>
            <a:r>
              <a:rPr lang="sk-SK" dirty="0" smtClean="0">
                <a:hlinkClick r:id="rId10" action="ppaction://hlinksldjump"/>
              </a:rPr>
              <a:t>(</a:t>
            </a:r>
            <a:r>
              <a:rPr lang="sk-SK" dirty="0" err="1" smtClean="0">
                <a:hlinkClick r:id="rId10" action="ppaction://hlinksldjump"/>
              </a:rPr>
              <a:t>mesh</a:t>
            </a:r>
            <a:r>
              <a:rPr lang="sk-SK" dirty="0" smtClean="0">
                <a:hlinkClick r:id="rId10" action="ppaction://hlinksldjump"/>
              </a:rPr>
              <a:t>)</a:t>
            </a:r>
            <a:endParaRPr lang="sk-SK" dirty="0" smtClean="0"/>
          </a:p>
          <a:p>
            <a:r>
              <a:rPr lang="sk-SK" dirty="0" smtClean="0">
                <a:hlinkClick r:id="rId11" action="ppaction://hlinksldjump"/>
              </a:rPr>
              <a:t>Rozdelenie počítačových sietí podľa rozľahlosti</a:t>
            </a:r>
            <a:endParaRPr lang="sk-SK" dirty="0" smtClean="0"/>
          </a:p>
          <a:p>
            <a:pPr lvl="1"/>
            <a:r>
              <a:rPr lang="sk-SK" dirty="0" err="1" smtClean="0">
                <a:hlinkClick r:id="rId12" action="ppaction://hlinksldjump"/>
              </a:rPr>
              <a:t>Personal</a:t>
            </a:r>
            <a:r>
              <a:rPr lang="sk-SK" dirty="0" smtClean="0">
                <a:hlinkClick r:id="rId12" action="ppaction://hlinksldjump"/>
              </a:rPr>
              <a:t> </a:t>
            </a:r>
            <a:r>
              <a:rPr lang="sk-SK" dirty="0" err="1" smtClean="0">
                <a:hlinkClick r:id="rId12" action="ppaction://hlinksldjump"/>
              </a:rPr>
              <a:t>area</a:t>
            </a:r>
            <a:r>
              <a:rPr lang="sk-SK" dirty="0" smtClean="0">
                <a:hlinkClick r:id="rId12" action="ppaction://hlinksldjump"/>
              </a:rPr>
              <a:t> </a:t>
            </a:r>
            <a:r>
              <a:rPr lang="sk-SK" dirty="0" err="1" smtClean="0">
                <a:hlinkClick r:id="rId12" action="ppaction://hlinksldjump"/>
              </a:rPr>
              <a:t>network</a:t>
            </a:r>
            <a:r>
              <a:rPr lang="sk-SK" dirty="0" smtClean="0">
                <a:hlinkClick r:id="rId12" action="ppaction://hlinksldjump"/>
              </a:rPr>
              <a:t> (PAN)</a:t>
            </a:r>
            <a:endParaRPr lang="sk-SK" dirty="0" smtClean="0"/>
          </a:p>
          <a:p>
            <a:pPr lvl="1"/>
            <a:r>
              <a:rPr lang="sk-SK" dirty="0" err="1" smtClean="0">
                <a:hlinkClick r:id="rId13" action="ppaction://hlinksldjump"/>
              </a:rPr>
              <a:t>Local</a:t>
            </a:r>
            <a:r>
              <a:rPr lang="sk-SK" dirty="0" smtClean="0">
                <a:hlinkClick r:id="rId13" action="ppaction://hlinksldjump"/>
              </a:rPr>
              <a:t> </a:t>
            </a:r>
            <a:r>
              <a:rPr lang="sk-SK" dirty="0" err="1" smtClean="0">
                <a:hlinkClick r:id="rId13" action="ppaction://hlinksldjump"/>
              </a:rPr>
              <a:t>area</a:t>
            </a:r>
            <a:r>
              <a:rPr lang="sk-SK" dirty="0" smtClean="0">
                <a:hlinkClick r:id="rId13" action="ppaction://hlinksldjump"/>
              </a:rPr>
              <a:t> </a:t>
            </a:r>
            <a:r>
              <a:rPr lang="sk-SK" dirty="0" err="1" smtClean="0">
                <a:hlinkClick r:id="rId13" action="ppaction://hlinksldjump"/>
              </a:rPr>
              <a:t>network</a:t>
            </a:r>
            <a:r>
              <a:rPr lang="sk-SK" dirty="0" smtClean="0">
                <a:hlinkClick r:id="rId13" action="ppaction://hlinksldjump"/>
              </a:rPr>
              <a:t> (LAN)</a:t>
            </a:r>
            <a:endParaRPr lang="sk-SK" dirty="0" smtClean="0"/>
          </a:p>
          <a:p>
            <a:pPr lvl="1"/>
            <a:r>
              <a:rPr lang="sk-SK" dirty="0" err="1" smtClean="0">
                <a:hlinkClick r:id="rId14" action="ppaction://hlinksldjump"/>
              </a:rPr>
              <a:t>Metropolitan</a:t>
            </a:r>
            <a:r>
              <a:rPr lang="sk-SK" dirty="0" smtClean="0">
                <a:hlinkClick r:id="rId14" action="ppaction://hlinksldjump"/>
              </a:rPr>
              <a:t> </a:t>
            </a:r>
            <a:r>
              <a:rPr lang="sk-SK" dirty="0" err="1" smtClean="0">
                <a:hlinkClick r:id="rId14" action="ppaction://hlinksldjump"/>
              </a:rPr>
              <a:t>area</a:t>
            </a:r>
            <a:r>
              <a:rPr lang="sk-SK" dirty="0" smtClean="0">
                <a:hlinkClick r:id="rId14" action="ppaction://hlinksldjump"/>
              </a:rPr>
              <a:t> </a:t>
            </a:r>
            <a:r>
              <a:rPr lang="sk-SK" dirty="0" err="1" smtClean="0">
                <a:hlinkClick r:id="rId14" action="ppaction://hlinksldjump"/>
              </a:rPr>
              <a:t>network</a:t>
            </a:r>
            <a:r>
              <a:rPr lang="sk-SK" dirty="0" smtClean="0">
                <a:hlinkClick r:id="rId14" action="ppaction://hlinksldjump"/>
              </a:rPr>
              <a:t> (MAN)</a:t>
            </a:r>
            <a:endParaRPr lang="sk-SK" dirty="0" smtClean="0"/>
          </a:p>
          <a:p>
            <a:pPr lvl="2"/>
            <a:r>
              <a:rPr lang="sk-SK" dirty="0" err="1" smtClean="0">
                <a:hlinkClick r:id="rId15" action="ppaction://hlinksldjump"/>
              </a:rPr>
              <a:t>Distributed</a:t>
            </a:r>
            <a:r>
              <a:rPr lang="sk-SK" dirty="0" smtClean="0">
                <a:hlinkClick r:id="rId15" action="ppaction://hlinksldjump"/>
              </a:rPr>
              <a:t> </a:t>
            </a:r>
            <a:r>
              <a:rPr lang="sk-SK" dirty="0" err="1" smtClean="0">
                <a:hlinkClick r:id="rId15" action="ppaction://hlinksldjump"/>
              </a:rPr>
              <a:t>Quene</a:t>
            </a:r>
            <a:r>
              <a:rPr lang="sk-SK" dirty="0" smtClean="0">
                <a:hlinkClick r:id="rId15" action="ppaction://hlinksldjump"/>
              </a:rPr>
              <a:t> </a:t>
            </a:r>
            <a:r>
              <a:rPr lang="sk-SK" dirty="0" err="1" smtClean="0">
                <a:hlinkClick r:id="rId15" action="ppaction://hlinksldjump"/>
              </a:rPr>
              <a:t>Dual</a:t>
            </a:r>
            <a:r>
              <a:rPr lang="sk-SK" dirty="0" smtClean="0">
                <a:hlinkClick r:id="rId15" action="ppaction://hlinksldjump"/>
              </a:rPr>
              <a:t> </a:t>
            </a:r>
            <a:r>
              <a:rPr lang="sk-SK" dirty="0" err="1" smtClean="0">
                <a:hlinkClick r:id="rId15" action="ppaction://hlinksldjump"/>
              </a:rPr>
              <a:t>Bus</a:t>
            </a:r>
            <a:r>
              <a:rPr lang="sk-SK" dirty="0" smtClean="0">
                <a:hlinkClick r:id="rId15" action="ppaction://hlinksldjump"/>
              </a:rPr>
              <a:t> (DQDB)</a:t>
            </a:r>
            <a:endParaRPr lang="sk-SK" dirty="0" smtClean="0"/>
          </a:p>
          <a:p>
            <a:pPr lvl="1"/>
            <a:r>
              <a:rPr lang="sk-SK" dirty="0" err="1" smtClean="0">
                <a:hlinkClick r:id="rId16" action="ppaction://hlinksldjump"/>
              </a:rPr>
              <a:t>Wide</a:t>
            </a:r>
            <a:r>
              <a:rPr lang="sk-SK" dirty="0" smtClean="0">
                <a:hlinkClick r:id="rId16" action="ppaction://hlinksldjump"/>
              </a:rPr>
              <a:t> </a:t>
            </a:r>
            <a:r>
              <a:rPr lang="sk-SK" dirty="0" err="1" smtClean="0">
                <a:hlinkClick r:id="rId16" action="ppaction://hlinksldjump"/>
              </a:rPr>
              <a:t>area</a:t>
            </a:r>
            <a:r>
              <a:rPr lang="sk-SK" dirty="0" smtClean="0">
                <a:hlinkClick r:id="rId16" action="ppaction://hlinksldjump"/>
              </a:rPr>
              <a:t> </a:t>
            </a:r>
            <a:r>
              <a:rPr lang="sk-SK" dirty="0" err="1" smtClean="0">
                <a:hlinkClick r:id="rId16" action="ppaction://hlinksldjump"/>
              </a:rPr>
              <a:t>network</a:t>
            </a:r>
            <a:r>
              <a:rPr lang="sk-SK" dirty="0" smtClean="0">
                <a:hlinkClick r:id="rId16" action="ppaction://hlinksldjump"/>
              </a:rPr>
              <a:t> (WAN)</a:t>
            </a:r>
            <a:endParaRPr lang="sk-SK" dirty="0" smtClean="0"/>
          </a:p>
          <a:p>
            <a:r>
              <a:rPr lang="sk-SK" dirty="0" smtClean="0">
                <a:hlinkClick r:id="rId17" action="ppaction://hlinksldjump"/>
              </a:rPr>
              <a:t>Prístupové metódy</a:t>
            </a:r>
            <a:endParaRPr lang="sk-SK" dirty="0" smtClean="0"/>
          </a:p>
          <a:p>
            <a:r>
              <a:rPr lang="sk-SK" dirty="0" smtClean="0">
                <a:hlinkClick r:id="rId18" action="ppaction://hlinksldjump"/>
              </a:rPr>
              <a:t>Komunikačný protokol</a:t>
            </a:r>
            <a:endParaRPr lang="sk-SK" dirty="0" smtClean="0"/>
          </a:p>
          <a:p>
            <a:r>
              <a:rPr lang="sk-SK" dirty="0" smtClean="0">
                <a:hlinkClick r:id="rId19" action="ppaction://hlinksldjump"/>
              </a:rPr>
              <a:t>Použité zdroje</a:t>
            </a:r>
            <a:endParaRPr lang="sk-SK" dirty="0" smtClean="0"/>
          </a:p>
          <a:p>
            <a:endParaRPr lang="sk-SK" dirty="0" smtClean="0"/>
          </a:p>
        </p:txBody>
      </p:sp>
      <p:sp>
        <p:nvSpPr>
          <p:cNvPr id="4" name="Tlačidlo akcie: Späť alebo Predchádzajúci 3">
            <a:hlinkClick r:id="" action="ppaction://hlinkshowjump?jump=previousslide" highlightClick="1"/>
          </p:cNvPr>
          <p:cNvSpPr/>
          <p:nvPr/>
        </p:nvSpPr>
        <p:spPr>
          <a:xfrm>
            <a:off x="3779912" y="6453336"/>
            <a:ext cx="504056" cy="216024"/>
          </a:xfrm>
          <a:prstGeom prst="actionButtonBackPrevio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5" name="Tlačidlo akcie: Dopredu alebo Ďalej 4">
            <a:hlinkClick r:id="" action="ppaction://hlinkshowjump?jump=nextslide" highlightClick="1"/>
          </p:cNvPr>
          <p:cNvSpPr/>
          <p:nvPr/>
        </p:nvSpPr>
        <p:spPr>
          <a:xfrm>
            <a:off x="4932040" y="6453336"/>
            <a:ext cx="504056" cy="216024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6" name="Tlačidlo akcie: Domov 5">
            <a:hlinkClick r:id="rId20" action="ppaction://hlinksldjump" highlightClick="1"/>
          </p:cNvPr>
          <p:cNvSpPr/>
          <p:nvPr/>
        </p:nvSpPr>
        <p:spPr>
          <a:xfrm>
            <a:off x="4355976" y="6453336"/>
            <a:ext cx="504056" cy="216024"/>
          </a:xfrm>
          <a:prstGeom prst="actionButtonHom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67544" y="836712"/>
            <a:ext cx="8219256" cy="5518848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sk-SK" b="1" u="sng" dirty="0" smtClean="0">
                <a:solidFill>
                  <a:srgbClr val="FFC000"/>
                </a:solidFill>
              </a:rPr>
              <a:t>CSMA/CA</a:t>
            </a:r>
            <a:r>
              <a:rPr lang="sk-SK" dirty="0" smtClean="0"/>
              <a:t> - je to modifikovaná (zmenená) predchádzajúca metóda, kde karty odhadujú stav kolízie a pokúšajú sa vysielať v určitých časových intervaloch.</a:t>
            </a:r>
          </a:p>
          <a:p>
            <a:pPr algn="just"/>
            <a:r>
              <a:rPr lang="sk-SK" b="1" u="sng" dirty="0" smtClean="0">
                <a:solidFill>
                  <a:srgbClr val="FFC000"/>
                </a:solidFill>
              </a:rPr>
              <a:t>TOKEN PASSING</a:t>
            </a:r>
            <a:r>
              <a:rPr lang="sk-SK" b="1" dirty="0" smtClean="0"/>
              <a:t> </a:t>
            </a:r>
            <a:r>
              <a:rPr lang="sk-SK" dirty="0" smtClean="0"/>
              <a:t>- odovzdávanie známky s informáciou voľno/obsadené - sieťové karty neustále sledujú stav známky a v prípade, že dostanú známku s hodnotou "voľno", majú prístup do siete.</a:t>
            </a:r>
          </a:p>
          <a:p>
            <a:pPr algn="just"/>
            <a:r>
              <a:rPr lang="sk-SK" b="1" u="sng" dirty="0" smtClean="0">
                <a:solidFill>
                  <a:srgbClr val="FFC000"/>
                </a:solidFill>
              </a:rPr>
              <a:t>DEMAND PRIORITY</a:t>
            </a:r>
            <a:r>
              <a:rPr lang="sk-SK" dirty="0" smtClean="0"/>
              <a:t> - ak chce stanica vysielať, pošle požiadavku koncentrátoru. Ak je sieť voľná, koncentrátor vysielanie potvrdí. Pri viacerých požiadavkách povolí prístup na základe priority.</a:t>
            </a:r>
          </a:p>
          <a:p>
            <a:endParaRPr lang="sk-SK" dirty="0"/>
          </a:p>
        </p:txBody>
      </p:sp>
      <p:sp>
        <p:nvSpPr>
          <p:cNvPr id="4" name="Tlačidlo akcie: Späť alebo Predchádzajúci 3">
            <a:hlinkClick r:id="" action="ppaction://hlinkshowjump?jump=previousslide" highlightClick="1"/>
          </p:cNvPr>
          <p:cNvSpPr/>
          <p:nvPr/>
        </p:nvSpPr>
        <p:spPr>
          <a:xfrm>
            <a:off x="3779912" y="6453336"/>
            <a:ext cx="504056" cy="216024"/>
          </a:xfrm>
          <a:prstGeom prst="actionButtonBackPrevio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5" name="Tlačidlo akcie: Dopredu alebo Ďalej 4">
            <a:hlinkClick r:id="" action="ppaction://hlinkshowjump?jump=nextslide" highlightClick="1"/>
          </p:cNvPr>
          <p:cNvSpPr/>
          <p:nvPr/>
        </p:nvSpPr>
        <p:spPr>
          <a:xfrm>
            <a:off x="4932040" y="6453336"/>
            <a:ext cx="504056" cy="216024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6" name="Tlačidlo akcie: Domov 5">
            <a:hlinkClick r:id="rId2" action="ppaction://hlinksldjump" highlightClick="1"/>
          </p:cNvPr>
          <p:cNvSpPr/>
          <p:nvPr/>
        </p:nvSpPr>
        <p:spPr>
          <a:xfrm>
            <a:off x="4355976" y="6453336"/>
            <a:ext cx="504056" cy="216024"/>
          </a:xfrm>
          <a:prstGeom prst="actionButtonHom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Komunikačný protokol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67544" y="1340768"/>
            <a:ext cx="8219256" cy="5328592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sk-SK" sz="3900" b="1" dirty="0" smtClean="0">
                <a:solidFill>
                  <a:srgbClr val="FFC000"/>
                </a:solidFill>
              </a:rPr>
              <a:t>Protokol</a:t>
            </a:r>
            <a:r>
              <a:rPr lang="sk-SK" sz="3900" dirty="0" smtClean="0"/>
              <a:t> je "predpis", ktorý počítač používa pre sieťovú komunikáciu. Všetky počítače v sieti musia používať rovnaký protokol, aby mohli komunikovať. Určuje štruktúru prenášaných údajov (</a:t>
            </a:r>
            <a:r>
              <a:rPr lang="sk-SK" sz="3900" dirty="0" err="1" smtClean="0"/>
              <a:t>paketov</a:t>
            </a:r>
            <a:r>
              <a:rPr lang="sk-SK" sz="3900" dirty="0" smtClean="0"/>
              <a:t>), určuje metódu prístupu na sieť a určuje tiež čo, kam a kedy prenášať.</a:t>
            </a:r>
          </a:p>
          <a:p>
            <a:pPr algn="just"/>
            <a:r>
              <a:rPr lang="sk-SK" sz="3900" b="1" dirty="0" err="1" smtClean="0">
                <a:solidFill>
                  <a:srgbClr val="FFC000"/>
                </a:solidFill>
              </a:rPr>
              <a:t>Paket</a:t>
            </a:r>
            <a:r>
              <a:rPr lang="sk-SK" sz="3900" dirty="0" smtClean="0"/>
              <a:t> - je pomenovanie pre údaje prenášané po sieti. Údaje, ktoré chceme prenášať musíme najskôr upraviť - vytvoriť PAKET a až potom ich pošleme. </a:t>
            </a:r>
            <a:r>
              <a:rPr lang="sk-SK" sz="3900" dirty="0" err="1" smtClean="0"/>
              <a:t>Pakety</a:t>
            </a:r>
            <a:r>
              <a:rPr lang="sk-SK" sz="3900" dirty="0" smtClean="0"/>
              <a:t> cestujú na sebe nezávisle a každý môže ísť inou cestou.</a:t>
            </a:r>
          </a:p>
          <a:p>
            <a:pPr>
              <a:buNone/>
            </a:pPr>
            <a:endParaRPr lang="sk-SK" dirty="0" smtClean="0"/>
          </a:p>
          <a:p>
            <a:r>
              <a:rPr lang="sk-SK" u="sng" dirty="0" smtClean="0"/>
              <a:t>Príklady používaných protokolov:</a:t>
            </a:r>
          </a:p>
          <a:p>
            <a:pPr lvl="1"/>
            <a:r>
              <a:rPr lang="sk-SK" b="1" dirty="0" smtClean="0">
                <a:solidFill>
                  <a:srgbClr val="FFC000"/>
                </a:solidFill>
              </a:rPr>
              <a:t>IPX/SPX</a:t>
            </a:r>
            <a:r>
              <a:rPr lang="sk-SK" dirty="0" smtClean="0"/>
              <a:t>, ktorý používajú servery </a:t>
            </a:r>
            <a:r>
              <a:rPr lang="sk-SK" dirty="0" err="1" smtClean="0"/>
              <a:t>NetWare</a:t>
            </a:r>
            <a:r>
              <a:rPr lang="sk-SK" dirty="0" smtClean="0"/>
              <a:t>, servery systému Windows NT, počítače systému Windows 95</a:t>
            </a:r>
          </a:p>
          <a:p>
            <a:pPr lvl="1"/>
            <a:r>
              <a:rPr lang="sk-SK" b="1" dirty="0" smtClean="0">
                <a:solidFill>
                  <a:srgbClr val="FFC000"/>
                </a:solidFill>
              </a:rPr>
              <a:t>Protokol TCP/IP</a:t>
            </a:r>
            <a:r>
              <a:rPr lang="sk-SK" b="1" dirty="0" smtClean="0"/>
              <a:t> </a:t>
            </a:r>
            <a:r>
              <a:rPr lang="sk-SK" dirty="0" smtClean="0"/>
              <a:t>sa používa na pripojenie do Internetu a rozsiahlych sietí</a:t>
            </a:r>
          </a:p>
          <a:p>
            <a:endParaRPr lang="sk-SK" dirty="0"/>
          </a:p>
        </p:txBody>
      </p:sp>
      <p:sp>
        <p:nvSpPr>
          <p:cNvPr id="4" name="Tlačidlo akcie: Späť alebo Predchádzajúci 3">
            <a:hlinkClick r:id="" action="ppaction://hlinkshowjump?jump=previousslide" highlightClick="1"/>
          </p:cNvPr>
          <p:cNvSpPr/>
          <p:nvPr/>
        </p:nvSpPr>
        <p:spPr>
          <a:xfrm>
            <a:off x="3779912" y="6453336"/>
            <a:ext cx="504056" cy="216024"/>
          </a:xfrm>
          <a:prstGeom prst="actionButtonBackPrevio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5" name="Tlačidlo akcie: Dopredu alebo Ďalej 4">
            <a:hlinkClick r:id="" action="ppaction://hlinkshowjump?jump=nextslide" highlightClick="1"/>
          </p:cNvPr>
          <p:cNvSpPr/>
          <p:nvPr/>
        </p:nvSpPr>
        <p:spPr>
          <a:xfrm>
            <a:off x="4932040" y="6453336"/>
            <a:ext cx="504056" cy="216024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6" name="Tlačidlo akcie: Domov 5">
            <a:hlinkClick r:id="rId2" action="ppaction://hlinksldjump" highlightClick="1"/>
          </p:cNvPr>
          <p:cNvSpPr/>
          <p:nvPr/>
        </p:nvSpPr>
        <p:spPr>
          <a:xfrm>
            <a:off x="4355976" y="6453336"/>
            <a:ext cx="504056" cy="216024"/>
          </a:xfrm>
          <a:prstGeom prst="actionButtonHom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Použité zdroje: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539552" y="1571612"/>
            <a:ext cx="8147248" cy="4783948"/>
          </a:xfrm>
        </p:spPr>
        <p:txBody>
          <a:bodyPr>
            <a:normAutofit fontScale="77500" lnSpcReduction="20000"/>
          </a:bodyPr>
          <a:lstStyle/>
          <a:p>
            <a:r>
              <a:rPr lang="sk-SK" b="1" dirty="0" smtClean="0"/>
              <a:t>VOLNER, R.: </a:t>
            </a:r>
            <a:r>
              <a:rPr lang="sk-SK" b="1" i="1" dirty="0" smtClean="0"/>
              <a:t>Počítačové siete</a:t>
            </a:r>
            <a:r>
              <a:rPr lang="sk-SK" dirty="0" smtClean="0"/>
              <a:t>. Ružomberok : </a:t>
            </a:r>
            <a:r>
              <a:rPr lang="sk-SK" dirty="0" err="1" smtClean="0"/>
              <a:t>Verbum</a:t>
            </a:r>
            <a:r>
              <a:rPr lang="sk-SK" dirty="0" smtClean="0"/>
              <a:t> - vydavateľstvo Katolíckej univerzity v Ružomberku, 2010. 202 s. - ISBN 978-80-8084-633-6.</a:t>
            </a:r>
          </a:p>
          <a:p>
            <a:r>
              <a:rPr lang="sk-SK" dirty="0" smtClean="0"/>
              <a:t>http://www.bajan.sk/</a:t>
            </a:r>
          </a:p>
          <a:p>
            <a:r>
              <a:rPr lang="sk-SK" dirty="0" smtClean="0"/>
              <a:t>http://www.mopos.sk/products/com/data/remote/index.html</a:t>
            </a:r>
          </a:p>
          <a:p>
            <a:r>
              <a:rPr lang="sk-SK" dirty="0" smtClean="0"/>
              <a:t>http://www.spsknm.sk/stranka/nasimi-ocami</a:t>
            </a:r>
          </a:p>
          <a:p>
            <a:r>
              <a:rPr lang="sk-SK" dirty="0" smtClean="0"/>
              <a:t>http://www.spsepn.edu.sk/bc/index.php?stranka=uctexty&amp;kap=siete&amp;kat=arch</a:t>
            </a:r>
          </a:p>
          <a:p>
            <a:r>
              <a:rPr lang="sk-SK" dirty="0" smtClean="0"/>
              <a:t>http://www.gymparnr.edu.sk/obsah/predmety/subory/informatika/siete.pdf</a:t>
            </a:r>
          </a:p>
          <a:p>
            <a:r>
              <a:rPr lang="sk-SK" dirty="0" smtClean="0"/>
              <a:t>http://www.doit.sk/index.php?option=com_content&amp;task=view&amp;id=56&amp;Itemid=18</a:t>
            </a:r>
          </a:p>
          <a:p>
            <a:r>
              <a:rPr lang="sk-SK" dirty="0" smtClean="0"/>
              <a:t>http://forum.zive.sk/viewtopic.php?f=924&amp;t=1115374</a:t>
            </a:r>
          </a:p>
          <a:p>
            <a:r>
              <a:rPr lang="sk-SK" dirty="0" smtClean="0"/>
              <a:t>http://www.pocitacovesiete.yw.sk/teoria.html</a:t>
            </a:r>
          </a:p>
        </p:txBody>
      </p:sp>
      <p:sp>
        <p:nvSpPr>
          <p:cNvPr id="4" name="Tlačidlo akcie: Späť alebo Predchádzajúci 3">
            <a:hlinkClick r:id="" action="ppaction://hlinkshowjump?jump=previousslide" highlightClick="1"/>
          </p:cNvPr>
          <p:cNvSpPr/>
          <p:nvPr/>
        </p:nvSpPr>
        <p:spPr>
          <a:xfrm>
            <a:off x="3779912" y="6453336"/>
            <a:ext cx="504056" cy="216024"/>
          </a:xfrm>
          <a:prstGeom prst="actionButtonBackPrevio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5" name="Tlačidlo akcie: Dopredu alebo Ďalej 4">
            <a:hlinkClick r:id="" action="ppaction://hlinkshowjump?jump=nextslide" highlightClick="1"/>
          </p:cNvPr>
          <p:cNvSpPr/>
          <p:nvPr/>
        </p:nvSpPr>
        <p:spPr>
          <a:xfrm>
            <a:off x="4932040" y="6453336"/>
            <a:ext cx="504056" cy="216024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6" name="Tlačidlo akcie: Domov 5">
            <a:hlinkClick r:id="rId2" action="ppaction://hlinksldjump" highlightClick="1"/>
          </p:cNvPr>
          <p:cNvSpPr/>
          <p:nvPr/>
        </p:nvSpPr>
        <p:spPr>
          <a:xfrm>
            <a:off x="4355976" y="6453336"/>
            <a:ext cx="504056" cy="216024"/>
          </a:xfrm>
          <a:prstGeom prst="actionButtonHom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55576" y="2996952"/>
            <a:ext cx="7772400" cy="914400"/>
          </a:xfrm>
        </p:spPr>
        <p:txBody>
          <a:bodyPr/>
          <a:lstStyle/>
          <a:p>
            <a:pPr algn="ctr"/>
            <a:r>
              <a:rPr lang="sk-SK" dirty="0" smtClean="0"/>
              <a:t>Ďakujem za </a:t>
            </a:r>
            <a:r>
              <a:rPr lang="sk-SK" dirty="0" err="1" smtClean="0"/>
              <a:t>pozonosť</a:t>
            </a:r>
            <a:r>
              <a:rPr lang="sk-SK" dirty="0" smtClean="0"/>
              <a:t>!</a:t>
            </a:r>
            <a:endParaRPr lang="sk-SK" dirty="0"/>
          </a:p>
        </p:txBody>
      </p:sp>
      <p:sp>
        <p:nvSpPr>
          <p:cNvPr id="6" name="Tlačidlo akcie: Späť alebo Predchádzajúci 5">
            <a:hlinkClick r:id="" action="ppaction://hlinkshowjump?jump=previousslide" highlightClick="1"/>
          </p:cNvPr>
          <p:cNvSpPr/>
          <p:nvPr/>
        </p:nvSpPr>
        <p:spPr>
          <a:xfrm>
            <a:off x="3779912" y="6453336"/>
            <a:ext cx="504056" cy="216024"/>
          </a:xfrm>
          <a:prstGeom prst="actionButtonBackPrevio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8" name="Tlačidlo akcie: Domov 7">
            <a:hlinkClick r:id="rId2" action="ppaction://hlinksldjump" highlightClick="1"/>
          </p:cNvPr>
          <p:cNvSpPr/>
          <p:nvPr/>
        </p:nvSpPr>
        <p:spPr>
          <a:xfrm>
            <a:off x="4355976" y="6453336"/>
            <a:ext cx="504056" cy="216024"/>
          </a:xfrm>
          <a:prstGeom prst="actionButtonHom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Počítačová sieť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k-SK" dirty="0" smtClean="0">
                <a:hlinkClick r:id="rId2" action="ppaction://hlinkfile"/>
              </a:rPr>
              <a:t>Počítačová sieť </a:t>
            </a:r>
            <a:r>
              <a:rPr lang="sk-SK" dirty="0" smtClean="0"/>
              <a:t> je </a:t>
            </a:r>
            <a:r>
              <a:rPr lang="sk-SK" dirty="0" smtClean="0"/>
              <a:t>vzájomné prepojenie počítačov za účelom ich komunikácie a zdieľania sieťových prostriedkov; </a:t>
            </a:r>
          </a:p>
          <a:p>
            <a:r>
              <a:rPr lang="sk-SK" dirty="0" smtClean="0"/>
              <a:t>P</a:t>
            </a:r>
            <a:r>
              <a:rPr lang="sk-SK" dirty="0" smtClean="0"/>
              <a:t>očítače </a:t>
            </a:r>
            <a:r>
              <a:rPr lang="sk-SK" dirty="0" smtClean="0"/>
              <a:t>sa prepájajú sieťovým médiom (napr. koaxiálny kábel, tienená alebo netienená dvojlinka, dočasný alebo pevný spoj cez verejnú telefónnu sieť alebo bezdrôtový spoj); </a:t>
            </a:r>
          </a:p>
        </p:txBody>
      </p:sp>
      <p:sp>
        <p:nvSpPr>
          <p:cNvPr id="4" name="Tlačidlo akcie: Späť alebo Predchádzajúci 3">
            <a:hlinkClick r:id="" action="ppaction://hlinkshowjump?jump=previousslide" highlightClick="1"/>
          </p:cNvPr>
          <p:cNvSpPr/>
          <p:nvPr/>
        </p:nvSpPr>
        <p:spPr>
          <a:xfrm>
            <a:off x="3779912" y="6453336"/>
            <a:ext cx="504056" cy="216024"/>
          </a:xfrm>
          <a:prstGeom prst="actionButtonBackPrevio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5" name="Tlačidlo akcie: Dopredu alebo Ďalej 4">
            <a:hlinkClick r:id="" action="ppaction://hlinkshowjump?jump=nextslide" highlightClick="1"/>
          </p:cNvPr>
          <p:cNvSpPr/>
          <p:nvPr/>
        </p:nvSpPr>
        <p:spPr>
          <a:xfrm>
            <a:off x="4932040" y="6453336"/>
            <a:ext cx="504056" cy="216024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6" name="Tlačidlo akcie: Domov 5">
            <a:hlinkClick r:id="rId3" action="ppaction://hlinksldjump" highlightClick="1"/>
          </p:cNvPr>
          <p:cNvSpPr/>
          <p:nvPr/>
        </p:nvSpPr>
        <p:spPr>
          <a:xfrm>
            <a:off x="4355976" y="6453336"/>
            <a:ext cx="504056" cy="216024"/>
          </a:xfrm>
          <a:prstGeom prst="actionButtonHom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Výhody počítačových sietí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914400" y="1628800"/>
            <a:ext cx="7772400" cy="4680520"/>
          </a:xfrm>
        </p:spPr>
        <p:txBody>
          <a:bodyPr>
            <a:noAutofit/>
          </a:bodyPr>
          <a:lstStyle/>
          <a:p>
            <a:r>
              <a:rPr lang="sk-SK" sz="2800" b="1" dirty="0" smtClean="0"/>
              <a:t>Zdieľanie údajov </a:t>
            </a:r>
            <a:r>
              <a:rPr lang="sk-SK" sz="2800" dirty="0" smtClean="0"/>
              <a:t>- dátové súbory sú uložené na serveroch siete a tak pripojení používatelia majú k nim prístup a môžu ich spracovávať.</a:t>
            </a:r>
          </a:p>
          <a:p>
            <a:r>
              <a:rPr lang="sk-SK" sz="2800" b="1" dirty="0" smtClean="0"/>
              <a:t>Zdieľanie prostriedkov </a:t>
            </a:r>
            <a:r>
              <a:rPr lang="sk-SK" sz="2800" dirty="0" smtClean="0"/>
              <a:t>- umožňuje pracovným staniciam spoločne používať prostriedky siete, ktoré ponúkajú servery siete. (napr. zdieľanie diskov, tlačiarní)</a:t>
            </a:r>
          </a:p>
        </p:txBody>
      </p:sp>
      <p:sp>
        <p:nvSpPr>
          <p:cNvPr id="4" name="Tlačidlo akcie: Späť alebo Predchádzajúci 3">
            <a:hlinkClick r:id="" action="ppaction://hlinkshowjump?jump=previousslide" highlightClick="1"/>
          </p:cNvPr>
          <p:cNvSpPr/>
          <p:nvPr/>
        </p:nvSpPr>
        <p:spPr>
          <a:xfrm>
            <a:off x="3779912" y="6453336"/>
            <a:ext cx="504056" cy="216024"/>
          </a:xfrm>
          <a:prstGeom prst="actionButtonBackPrevio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5" name="Tlačidlo akcie: Dopredu alebo Ďalej 4">
            <a:hlinkClick r:id="" action="ppaction://hlinkshowjump?jump=nextslide" highlightClick="1"/>
          </p:cNvPr>
          <p:cNvSpPr/>
          <p:nvPr/>
        </p:nvSpPr>
        <p:spPr>
          <a:xfrm>
            <a:off x="4932040" y="6453336"/>
            <a:ext cx="504056" cy="216024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6" name="Tlačidlo akcie: Domov 5">
            <a:hlinkClick r:id="rId2" action="ppaction://hlinksldjump" highlightClick="1"/>
          </p:cNvPr>
          <p:cNvSpPr/>
          <p:nvPr/>
        </p:nvSpPr>
        <p:spPr>
          <a:xfrm>
            <a:off x="4355976" y="6453336"/>
            <a:ext cx="504056" cy="216024"/>
          </a:xfrm>
          <a:prstGeom prst="actionButtonHom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899592" y="692696"/>
            <a:ext cx="7772400" cy="4783948"/>
          </a:xfrm>
        </p:spPr>
        <p:txBody>
          <a:bodyPr>
            <a:normAutofit/>
          </a:bodyPr>
          <a:lstStyle/>
          <a:p>
            <a:r>
              <a:rPr lang="sk-SK" sz="2800" b="1" dirty="0" smtClean="0"/>
              <a:t>Zvýšenie spoľahlivosti systému </a:t>
            </a:r>
            <a:r>
              <a:rPr lang="sk-SK" sz="2800" dirty="0" smtClean="0"/>
              <a:t>- v prípade poruchy zdieľaného prostriedku je možné nahradiť tento prostriedok iným (tlačiareň...)       a systém môže pracovať ďalej.</a:t>
            </a:r>
          </a:p>
          <a:p>
            <a:r>
              <a:rPr lang="sk-SK" sz="2800" b="1" dirty="0" smtClean="0"/>
              <a:t>Komunikácia - </a:t>
            </a:r>
            <a:r>
              <a:rPr lang="sk-SK" sz="2800" dirty="0" smtClean="0"/>
              <a:t>e-mail, IP telefón, </a:t>
            </a:r>
            <a:r>
              <a:rPr lang="sk-SK" sz="2800" dirty="0" err="1" smtClean="0"/>
              <a:t>chat</a:t>
            </a:r>
            <a:r>
              <a:rPr lang="sk-SK" sz="2800" dirty="0" smtClean="0"/>
              <a:t>, IM, videokonferencie</a:t>
            </a:r>
          </a:p>
          <a:p>
            <a:r>
              <a:rPr lang="sk-SK" sz="2800" dirty="0" smtClean="0"/>
              <a:t>Ak má používateľ svoje programy a údaje uložené na serveri, je možné v prípade poruchy pracovnej stanice pokračovať v práci na inej pracovnej stanici.</a:t>
            </a:r>
          </a:p>
          <a:p>
            <a:endParaRPr lang="sk-SK" dirty="0"/>
          </a:p>
        </p:txBody>
      </p:sp>
      <p:pic>
        <p:nvPicPr>
          <p:cNvPr id="4" name="Obrázok 3" descr="palec ho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5157192"/>
            <a:ext cx="1296144" cy="1296144"/>
          </a:xfrm>
          <a:prstGeom prst="rect">
            <a:avLst/>
          </a:prstGeom>
        </p:spPr>
      </p:pic>
      <p:sp>
        <p:nvSpPr>
          <p:cNvPr id="5" name="Tlačidlo akcie: Späť alebo Predchádzajúci 4">
            <a:hlinkClick r:id="" action="ppaction://hlinkshowjump?jump=previousslide" highlightClick="1"/>
          </p:cNvPr>
          <p:cNvSpPr/>
          <p:nvPr/>
        </p:nvSpPr>
        <p:spPr>
          <a:xfrm>
            <a:off x="3779912" y="6453336"/>
            <a:ext cx="504056" cy="216024"/>
          </a:xfrm>
          <a:prstGeom prst="actionButtonBackPrevio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6" name="Tlačidlo akcie: Dopredu alebo Ďalej 5">
            <a:hlinkClick r:id="" action="ppaction://hlinkshowjump?jump=nextslide" highlightClick="1"/>
          </p:cNvPr>
          <p:cNvSpPr/>
          <p:nvPr/>
        </p:nvSpPr>
        <p:spPr>
          <a:xfrm>
            <a:off x="4932040" y="6453336"/>
            <a:ext cx="504056" cy="216024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7" name="Tlačidlo akcie: Domov 6">
            <a:hlinkClick r:id="rId3" action="ppaction://hlinksldjump" highlightClick="1"/>
          </p:cNvPr>
          <p:cNvSpPr/>
          <p:nvPr/>
        </p:nvSpPr>
        <p:spPr>
          <a:xfrm>
            <a:off x="4355976" y="6453336"/>
            <a:ext cx="504056" cy="216024"/>
          </a:xfrm>
          <a:prstGeom prst="actionButtonHom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345300"/>
          </a:xfrm>
        </p:spPr>
        <p:txBody>
          <a:bodyPr/>
          <a:lstStyle/>
          <a:p>
            <a:r>
              <a:rPr lang="sk-SK" dirty="0" smtClean="0"/>
              <a:t>Architektúra počítačových sietí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914400" y="1714488"/>
            <a:ext cx="7772400" cy="4641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k-SK" dirty="0" smtClean="0"/>
              <a:t>Sieťovú architektúru tvorí:</a:t>
            </a:r>
          </a:p>
          <a:p>
            <a:r>
              <a:rPr lang="sk-SK" b="1" u="sng" dirty="0" err="1" smtClean="0"/>
              <a:t>Topológia</a:t>
            </a:r>
            <a:r>
              <a:rPr lang="sk-SK" b="1" u="sng" dirty="0" smtClean="0"/>
              <a:t> siete</a:t>
            </a:r>
            <a:r>
              <a:rPr lang="sk-SK" dirty="0" smtClean="0"/>
              <a:t> je fyzické usporiadanie prepojení medzi uzlami siete. Charakterizuje spôsob, akým sú medzi sebou prepojené jednotlivé stanice. Je to vlastne mapa siete.</a:t>
            </a:r>
          </a:p>
          <a:p>
            <a:r>
              <a:rPr lang="sk-SK" b="1" u="sng" dirty="0" smtClean="0"/>
              <a:t>Prístupová metóda</a:t>
            </a:r>
            <a:r>
              <a:rPr lang="sk-SK" dirty="0" smtClean="0"/>
              <a:t> definuje kto a kedy môže použiť prepojovacie káble v sieti.</a:t>
            </a:r>
          </a:p>
          <a:p>
            <a:r>
              <a:rPr lang="sk-SK" b="1" u="sng" dirty="0" smtClean="0"/>
              <a:t>Komunikačný protokol</a:t>
            </a:r>
            <a:r>
              <a:rPr lang="sk-SK" dirty="0" smtClean="0"/>
              <a:t> je súbor pravidiel pre dorozumievanie staníc.</a:t>
            </a:r>
          </a:p>
          <a:p>
            <a:endParaRPr lang="sk-SK" dirty="0"/>
          </a:p>
        </p:txBody>
      </p:sp>
      <p:sp>
        <p:nvSpPr>
          <p:cNvPr id="4" name="Tlačidlo akcie: Späť alebo Predchádzajúci 3">
            <a:hlinkClick r:id="" action="ppaction://hlinkshowjump?jump=previousslide" highlightClick="1"/>
          </p:cNvPr>
          <p:cNvSpPr/>
          <p:nvPr/>
        </p:nvSpPr>
        <p:spPr>
          <a:xfrm>
            <a:off x="3779912" y="6453336"/>
            <a:ext cx="504056" cy="216024"/>
          </a:xfrm>
          <a:prstGeom prst="actionButtonBackPrevio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5" name="Tlačidlo akcie: Dopredu alebo Ďalej 4">
            <a:hlinkClick r:id="" action="ppaction://hlinkshowjump?jump=nextslide" highlightClick="1"/>
          </p:cNvPr>
          <p:cNvSpPr/>
          <p:nvPr/>
        </p:nvSpPr>
        <p:spPr>
          <a:xfrm>
            <a:off x="4932040" y="6453336"/>
            <a:ext cx="504056" cy="216024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6" name="Tlačidlo akcie: Domov 5">
            <a:hlinkClick r:id="rId2" action="ppaction://hlinksldjump" highlightClick="1"/>
          </p:cNvPr>
          <p:cNvSpPr/>
          <p:nvPr/>
        </p:nvSpPr>
        <p:spPr>
          <a:xfrm>
            <a:off x="4355976" y="6453336"/>
            <a:ext cx="504056" cy="216024"/>
          </a:xfrm>
          <a:prstGeom prst="actionButtonHom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Rozdelenie počítačových sietí podľa </a:t>
            </a:r>
            <a:r>
              <a:rPr lang="sk-SK" dirty="0" err="1" smtClean="0"/>
              <a:t>topológie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914400" y="2060848"/>
            <a:ext cx="7772400" cy="4294712"/>
          </a:xfrm>
        </p:spPr>
        <p:txBody>
          <a:bodyPr/>
          <a:lstStyle/>
          <a:p>
            <a:r>
              <a:rPr lang="sk-SK" dirty="0" smtClean="0"/>
              <a:t>Zbernica (</a:t>
            </a:r>
            <a:r>
              <a:rPr lang="sk-SK" dirty="0" err="1" smtClean="0"/>
              <a:t>bus</a:t>
            </a:r>
            <a:r>
              <a:rPr lang="sk-SK" dirty="0" smtClean="0"/>
              <a:t>)</a:t>
            </a:r>
          </a:p>
          <a:p>
            <a:r>
              <a:rPr lang="sk-SK" dirty="0" smtClean="0"/>
              <a:t>Hviezdicová (</a:t>
            </a:r>
            <a:r>
              <a:rPr lang="sk-SK" dirty="0" err="1" smtClean="0"/>
              <a:t>star</a:t>
            </a:r>
            <a:r>
              <a:rPr lang="sk-SK" dirty="0" smtClean="0"/>
              <a:t>)</a:t>
            </a:r>
          </a:p>
          <a:p>
            <a:r>
              <a:rPr lang="sk-SK" dirty="0" smtClean="0"/>
              <a:t>Prstencová (ring)</a:t>
            </a:r>
          </a:p>
          <a:p>
            <a:r>
              <a:rPr lang="sk-SK" dirty="0" smtClean="0"/>
              <a:t>Stromová (</a:t>
            </a:r>
            <a:r>
              <a:rPr lang="sk-SK" dirty="0" err="1" smtClean="0"/>
              <a:t>tree</a:t>
            </a:r>
            <a:r>
              <a:rPr lang="sk-SK" dirty="0" smtClean="0"/>
              <a:t>)</a:t>
            </a:r>
          </a:p>
          <a:p>
            <a:r>
              <a:rPr lang="sk-SK" dirty="0" smtClean="0"/>
              <a:t>Neobmedzená (</a:t>
            </a:r>
            <a:r>
              <a:rPr lang="sk-SK" dirty="0" err="1" smtClean="0"/>
              <a:t>mesh</a:t>
            </a:r>
            <a:r>
              <a:rPr lang="sk-SK" dirty="0" smtClean="0"/>
              <a:t>)</a:t>
            </a:r>
          </a:p>
          <a:p>
            <a:endParaRPr lang="sk-SK" dirty="0"/>
          </a:p>
        </p:txBody>
      </p:sp>
      <p:sp>
        <p:nvSpPr>
          <p:cNvPr id="5" name="Zaoblený obdĺžnik 4"/>
          <p:cNvSpPr/>
          <p:nvPr/>
        </p:nvSpPr>
        <p:spPr>
          <a:xfrm>
            <a:off x="5292080" y="1988840"/>
            <a:ext cx="3168352" cy="295232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pic>
        <p:nvPicPr>
          <p:cNvPr id="7" name="Obrázok 6" descr="NetworkTopology-Bu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02618" y="2060848"/>
            <a:ext cx="1101629" cy="647522"/>
          </a:xfrm>
          <a:prstGeom prst="rect">
            <a:avLst/>
          </a:prstGeom>
        </p:spPr>
      </p:pic>
      <p:pic>
        <p:nvPicPr>
          <p:cNvPr id="8" name="Obrázok 7" descr="NetworkTopology-Sta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80312" y="2492896"/>
            <a:ext cx="799356" cy="777555"/>
          </a:xfrm>
          <a:prstGeom prst="rect">
            <a:avLst/>
          </a:prstGeom>
        </p:spPr>
      </p:pic>
      <p:pic>
        <p:nvPicPr>
          <p:cNvPr id="9" name="Obrázok 8" descr="NetworkTopology-Rin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3068960"/>
            <a:ext cx="792088" cy="735510"/>
          </a:xfrm>
          <a:prstGeom prst="rect">
            <a:avLst/>
          </a:prstGeom>
        </p:spPr>
      </p:pic>
      <p:pic>
        <p:nvPicPr>
          <p:cNvPr id="10" name="Obrázok 9" descr="NetworkTopology-Tre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36296" y="3717032"/>
            <a:ext cx="1037958" cy="672480"/>
          </a:xfrm>
          <a:prstGeom prst="rect">
            <a:avLst/>
          </a:prstGeom>
        </p:spPr>
      </p:pic>
      <p:pic>
        <p:nvPicPr>
          <p:cNvPr id="11" name="Obrázok 10" descr="NetworkTopology-Mesh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24128" y="4077072"/>
            <a:ext cx="1106638" cy="837456"/>
          </a:xfrm>
          <a:prstGeom prst="rect">
            <a:avLst/>
          </a:prstGeom>
        </p:spPr>
      </p:pic>
      <p:sp>
        <p:nvSpPr>
          <p:cNvPr id="12" name="Tlačidlo akcie: Späť alebo Predchádzajúci 11">
            <a:hlinkClick r:id="" action="ppaction://hlinkshowjump?jump=previousslide" highlightClick="1"/>
          </p:cNvPr>
          <p:cNvSpPr/>
          <p:nvPr/>
        </p:nvSpPr>
        <p:spPr>
          <a:xfrm>
            <a:off x="3779912" y="6453336"/>
            <a:ext cx="504056" cy="216024"/>
          </a:xfrm>
          <a:prstGeom prst="actionButtonBackPrevio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3" name="Tlačidlo akcie: Dopredu alebo Ďalej 12">
            <a:hlinkClick r:id="" action="ppaction://hlinkshowjump?jump=nextslide" highlightClick="1"/>
          </p:cNvPr>
          <p:cNvSpPr/>
          <p:nvPr/>
        </p:nvSpPr>
        <p:spPr>
          <a:xfrm>
            <a:off x="4932040" y="6453336"/>
            <a:ext cx="504056" cy="216024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4" name="Tlačidlo akcie: Domov 13">
            <a:hlinkClick r:id="rId7" action="ppaction://hlinksldjump" highlightClick="1"/>
          </p:cNvPr>
          <p:cNvSpPr/>
          <p:nvPr/>
        </p:nvSpPr>
        <p:spPr>
          <a:xfrm>
            <a:off x="4355976" y="6453336"/>
            <a:ext cx="504056" cy="216024"/>
          </a:xfrm>
          <a:prstGeom prst="actionButtonHom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3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i="1" dirty="0" err="1" smtClean="0"/>
              <a:t>Zbernicová</a:t>
            </a:r>
            <a:r>
              <a:rPr lang="sk-SK" i="1" dirty="0" smtClean="0"/>
              <a:t> </a:t>
            </a:r>
            <a:r>
              <a:rPr lang="sk-SK" i="1" dirty="0" err="1" smtClean="0"/>
              <a:t>topológia</a:t>
            </a:r>
            <a:r>
              <a:rPr lang="sk-SK" i="1" dirty="0" smtClean="0"/>
              <a:t> (</a:t>
            </a:r>
            <a:r>
              <a:rPr lang="sk-SK" i="1" dirty="0" err="1" smtClean="0"/>
              <a:t>bus</a:t>
            </a:r>
            <a:r>
              <a:rPr lang="sk-SK" i="1" dirty="0" smtClean="0"/>
              <a:t>)</a:t>
            </a:r>
            <a:endParaRPr lang="sk-SK" i="1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5086800"/>
          </a:xfrm>
        </p:spPr>
        <p:txBody>
          <a:bodyPr>
            <a:normAutofit lnSpcReduction="10000"/>
          </a:bodyPr>
          <a:lstStyle/>
          <a:p>
            <a:pPr lvl="0" algn="just"/>
            <a:r>
              <a:rPr lang="sk-SK" sz="2800" dirty="0" smtClean="0"/>
              <a:t>Na spoločný kábel - zbernicu sú pripojené všetky uzly siete. </a:t>
            </a:r>
          </a:p>
          <a:p>
            <a:pPr lvl="0" algn="just"/>
            <a:r>
              <a:rPr lang="sk-SK" sz="2800" dirty="0" smtClean="0"/>
              <a:t>Signál vysielaný jednou stanicou sa šíri ku všetkým ostatným staniciam. Každá z nich musí preto v prichádzajúcich správach testovať pole s cieľovou adresou, aby mohla spracovať jej prislúchajúcu informáciu. </a:t>
            </a:r>
          </a:p>
          <a:p>
            <a:pPr lvl="0" algn="just"/>
            <a:r>
              <a:rPr lang="sk-SK" sz="2800" dirty="0" smtClean="0"/>
              <a:t>Odpojenie alebo prípadná </a:t>
            </a:r>
          </a:p>
          <a:p>
            <a:pPr lvl="0" algn="just">
              <a:buNone/>
            </a:pPr>
            <a:r>
              <a:rPr lang="sk-SK" sz="2800" dirty="0" smtClean="0"/>
              <a:t>	porucha jednej stanice </a:t>
            </a:r>
          </a:p>
          <a:p>
            <a:pPr lvl="0" algn="just">
              <a:buNone/>
            </a:pPr>
            <a:r>
              <a:rPr lang="sk-SK" sz="2800" dirty="0" smtClean="0"/>
              <a:t>	neovplyvní prevádzku </a:t>
            </a:r>
          </a:p>
          <a:p>
            <a:pPr lvl="0" algn="just">
              <a:buNone/>
            </a:pPr>
            <a:r>
              <a:rPr lang="sk-SK" sz="2800" dirty="0" smtClean="0"/>
              <a:t>	ostatných.</a:t>
            </a:r>
          </a:p>
          <a:p>
            <a:endParaRPr lang="sk-SK" dirty="0"/>
          </a:p>
        </p:txBody>
      </p:sp>
      <p:pic>
        <p:nvPicPr>
          <p:cNvPr id="4" name="Obrázok 3" descr="Zbernic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6644" y="4365104"/>
            <a:ext cx="3338656" cy="1656184"/>
          </a:xfrm>
          <a:prstGeom prst="rect">
            <a:avLst/>
          </a:prstGeom>
        </p:spPr>
      </p:pic>
      <p:sp>
        <p:nvSpPr>
          <p:cNvPr id="5" name="Tlačidlo akcie: Späť alebo Predchádzajúci 4">
            <a:hlinkClick r:id="" action="ppaction://hlinkshowjump?jump=previousslide" highlightClick="1"/>
          </p:cNvPr>
          <p:cNvSpPr/>
          <p:nvPr/>
        </p:nvSpPr>
        <p:spPr>
          <a:xfrm>
            <a:off x="3779912" y="6453336"/>
            <a:ext cx="504056" cy="216024"/>
          </a:xfrm>
          <a:prstGeom prst="actionButtonBackPrevio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6" name="Tlačidlo akcie: Dopredu alebo Ďalej 5">
            <a:hlinkClick r:id="" action="ppaction://hlinkshowjump?jump=nextslide" highlightClick="1"/>
          </p:cNvPr>
          <p:cNvSpPr/>
          <p:nvPr/>
        </p:nvSpPr>
        <p:spPr>
          <a:xfrm>
            <a:off x="4932040" y="6453336"/>
            <a:ext cx="504056" cy="216024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7" name="Tlačidlo akcie: Domov 6">
            <a:hlinkClick r:id="rId3" action="ppaction://hlinksldjump" highlightClick="1"/>
          </p:cNvPr>
          <p:cNvSpPr/>
          <p:nvPr/>
        </p:nvSpPr>
        <p:spPr>
          <a:xfrm>
            <a:off x="4355976" y="6453336"/>
            <a:ext cx="504056" cy="216024"/>
          </a:xfrm>
          <a:prstGeom prst="actionButtonHom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27584" y="512064"/>
            <a:ext cx="8136904" cy="914400"/>
          </a:xfrm>
        </p:spPr>
        <p:txBody>
          <a:bodyPr/>
          <a:lstStyle/>
          <a:p>
            <a:r>
              <a:rPr lang="sk-SK" i="1" dirty="0" smtClean="0"/>
              <a:t>Hviezdicová </a:t>
            </a:r>
            <a:r>
              <a:rPr lang="sk-SK" i="1" dirty="0" err="1" smtClean="0"/>
              <a:t>topológia</a:t>
            </a:r>
            <a:r>
              <a:rPr lang="sk-SK" i="1" dirty="0" smtClean="0"/>
              <a:t> (</a:t>
            </a:r>
            <a:r>
              <a:rPr lang="sk-SK" i="1" dirty="0" err="1" smtClean="0"/>
              <a:t>star</a:t>
            </a:r>
            <a:r>
              <a:rPr lang="sk-SK" i="1" dirty="0" smtClean="0"/>
              <a:t>)</a:t>
            </a:r>
            <a:endParaRPr lang="sk-SK" i="1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95536" y="1268760"/>
            <a:ext cx="8291264" cy="5086800"/>
          </a:xfrm>
        </p:spPr>
        <p:txBody>
          <a:bodyPr>
            <a:normAutofit/>
          </a:bodyPr>
          <a:lstStyle/>
          <a:p>
            <a:pPr lvl="0" algn="just"/>
            <a:r>
              <a:rPr lang="sk-SK" sz="2800" dirty="0" smtClean="0"/>
              <a:t>Všetky stanice sú spojené priamo s centrálnym uzlom. Centrálnym uzlom je hlavný počítač, komunikácia prebieha pre každý terminál po zvláštnom vedení a jej riadenie je záležitosťou centrálneho uzla. </a:t>
            </a:r>
          </a:p>
          <a:p>
            <a:pPr lvl="0" algn="just"/>
            <a:r>
              <a:rPr lang="sk-SK" sz="2800" dirty="0" smtClean="0"/>
              <a:t>Pri poruche centrálneho počítača </a:t>
            </a:r>
          </a:p>
          <a:p>
            <a:pPr lvl="0" algn="just">
              <a:buNone/>
            </a:pPr>
            <a:r>
              <a:rPr lang="sk-SK" sz="2800" dirty="0" smtClean="0"/>
              <a:t>	spadne celá sieť. Výhodou tejto </a:t>
            </a:r>
          </a:p>
          <a:p>
            <a:pPr lvl="0" algn="just">
              <a:buNone/>
            </a:pPr>
            <a:r>
              <a:rPr lang="sk-SK" sz="2800" dirty="0" smtClean="0"/>
              <a:t>	</a:t>
            </a:r>
            <a:r>
              <a:rPr lang="sk-SK" sz="2800" dirty="0" err="1" smtClean="0"/>
              <a:t>topológie</a:t>
            </a:r>
            <a:r>
              <a:rPr lang="sk-SK" sz="2800" dirty="0" smtClean="0"/>
              <a:t> je odolnosť siete proti </a:t>
            </a:r>
          </a:p>
          <a:p>
            <a:pPr lvl="0" algn="just">
              <a:buNone/>
            </a:pPr>
            <a:r>
              <a:rPr lang="sk-SK" sz="2800" dirty="0" smtClean="0"/>
              <a:t>	chybám na kábli. Pri jeho </a:t>
            </a:r>
            <a:r>
              <a:rPr lang="sk-SK" sz="2800" dirty="0" err="1" smtClean="0"/>
              <a:t>preru</a:t>
            </a:r>
            <a:r>
              <a:rPr lang="sk-SK" sz="2800" dirty="0" smtClean="0"/>
              <a:t>-</a:t>
            </a:r>
          </a:p>
          <a:p>
            <a:pPr lvl="0" algn="just">
              <a:buNone/>
            </a:pPr>
            <a:r>
              <a:rPr lang="sk-SK" sz="2800" dirty="0" smtClean="0"/>
              <a:t>	</a:t>
            </a:r>
            <a:r>
              <a:rPr lang="sk-SK" sz="2800" dirty="0" err="1" smtClean="0"/>
              <a:t>šení</a:t>
            </a:r>
            <a:r>
              <a:rPr lang="sk-SK" sz="2800" dirty="0" smtClean="0"/>
              <a:t> je odpojená len jedna stanica.</a:t>
            </a:r>
          </a:p>
          <a:p>
            <a:endParaRPr lang="sk-SK" dirty="0"/>
          </a:p>
        </p:txBody>
      </p:sp>
      <p:pic>
        <p:nvPicPr>
          <p:cNvPr id="4" name="Obrázok 3" descr="Hviezdic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192" y="3828557"/>
            <a:ext cx="2282398" cy="2157143"/>
          </a:xfrm>
          <a:prstGeom prst="rect">
            <a:avLst/>
          </a:prstGeom>
        </p:spPr>
      </p:pic>
      <p:sp>
        <p:nvSpPr>
          <p:cNvPr id="5" name="Tlačidlo akcie: Späť alebo Predchádzajúci 4">
            <a:hlinkClick r:id="" action="ppaction://hlinkshowjump?jump=previousslide" highlightClick="1"/>
          </p:cNvPr>
          <p:cNvSpPr/>
          <p:nvPr/>
        </p:nvSpPr>
        <p:spPr>
          <a:xfrm>
            <a:off x="3779912" y="6453336"/>
            <a:ext cx="504056" cy="216024"/>
          </a:xfrm>
          <a:prstGeom prst="actionButtonBackPrevio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6" name="Tlačidlo akcie: Dopredu alebo Ďalej 5">
            <a:hlinkClick r:id="" action="ppaction://hlinkshowjump?jump=nextslide" highlightClick="1"/>
          </p:cNvPr>
          <p:cNvSpPr/>
          <p:nvPr/>
        </p:nvSpPr>
        <p:spPr>
          <a:xfrm>
            <a:off x="4932040" y="6453336"/>
            <a:ext cx="504056" cy="216024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7" name="Tlačidlo akcie: Domov 6">
            <a:hlinkClick r:id="rId3" action="ppaction://hlinksldjump" highlightClick="1"/>
          </p:cNvPr>
          <p:cNvSpPr/>
          <p:nvPr/>
        </p:nvSpPr>
        <p:spPr>
          <a:xfrm>
            <a:off x="4355976" y="6453336"/>
            <a:ext cx="504056" cy="216024"/>
          </a:xfrm>
          <a:prstGeom prst="actionButtonHom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tív2">
  <a:themeElements>
    <a:clrScheme name="Twilight">
      <a:dk1>
        <a:sysClr val="windowText" lastClr="000000"/>
      </a:dk1>
      <a:lt1>
        <a:sysClr val="window" lastClr="FFFFFF"/>
      </a:lt1>
      <a:dk2>
        <a:srgbClr val="461455"/>
      </a:dk2>
      <a:lt2>
        <a:srgbClr val="FFFFD2"/>
      </a:lt2>
      <a:accent1>
        <a:srgbClr val="B94B2D"/>
      </a:accent1>
      <a:accent2>
        <a:srgbClr val="B95F91"/>
      </a:accent2>
      <a:accent3>
        <a:srgbClr val="C8AF3C"/>
      </a:accent3>
      <a:accent4>
        <a:srgbClr val="78AA64"/>
      </a:accent4>
      <a:accent5>
        <a:srgbClr val="8264AA"/>
      </a:accent5>
      <a:accent6>
        <a:srgbClr val="D29B46"/>
      </a:accent6>
      <a:hlink>
        <a:srgbClr val="0000FF"/>
      </a:hlink>
      <a:folHlink>
        <a:srgbClr val="800080"/>
      </a:folHlink>
    </a:clrScheme>
    <a:fontScheme name="Twilight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wilight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0" t="100000" r="5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0" t="100000" r="50000" b="10000"/>
          </a:path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0000"/>
                <a:satMod val="200000"/>
              </a:schemeClr>
            </a:duotone>
          </a:blip>
          <a:tile tx="0" ty="0" sx="120000" sy="12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Motív2</Template>
  <TotalTime>1344</TotalTime>
  <Words>850</Words>
  <Application>Microsoft Office PowerPoint</Application>
  <PresentationFormat>Prezentácia na obrazovke (4:3)</PresentationFormat>
  <Paragraphs>133</Paragraphs>
  <Slides>23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23</vt:i4>
      </vt:variant>
    </vt:vector>
  </HeadingPairs>
  <TitlesOfParts>
    <vt:vector size="24" baseType="lpstr">
      <vt:lpstr>Motív2</vt:lpstr>
      <vt:lpstr>Počítačové siete</vt:lpstr>
      <vt:lpstr>Obsah</vt:lpstr>
      <vt:lpstr>Počítačová sieť</vt:lpstr>
      <vt:lpstr>Výhody počítačových sietí</vt:lpstr>
      <vt:lpstr>Snímka 5</vt:lpstr>
      <vt:lpstr>Architektúra počítačových sietí</vt:lpstr>
      <vt:lpstr>Rozdelenie počítačových sietí podľa topológie</vt:lpstr>
      <vt:lpstr>Zbernicová topológia (bus)</vt:lpstr>
      <vt:lpstr>Hviezdicová topológia (star)</vt:lpstr>
      <vt:lpstr>Prstencová topológia (ring)</vt:lpstr>
      <vt:lpstr>Stromová topológia (tree)</vt:lpstr>
      <vt:lpstr>Neobmedzená topológia (mesh)</vt:lpstr>
      <vt:lpstr>Rozdelenie počítačových sietí podľa rozľahlosti</vt:lpstr>
      <vt:lpstr>PAN - Personal area network</vt:lpstr>
      <vt:lpstr>LAN - Local area network</vt:lpstr>
      <vt:lpstr>MAN - Metropolitan area network</vt:lpstr>
      <vt:lpstr>Distributed Queue Dual Bus (DQDB)</vt:lpstr>
      <vt:lpstr>WAN - Wide area network </vt:lpstr>
      <vt:lpstr>Prístupové metódy</vt:lpstr>
      <vt:lpstr>Snímka 20</vt:lpstr>
      <vt:lpstr>Komunikačný protokol</vt:lpstr>
      <vt:lpstr>Použité zdroje:</vt:lpstr>
      <vt:lpstr>Ďakujem za pozonosť!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Počítačové siete</dc:title>
  <dc:creator>User</dc:creator>
  <cp:lastModifiedBy>User</cp:lastModifiedBy>
  <cp:revision>70</cp:revision>
  <dcterms:created xsi:type="dcterms:W3CDTF">2013-04-24T12:49:19Z</dcterms:created>
  <dcterms:modified xsi:type="dcterms:W3CDTF">2013-05-09T19:16:26Z</dcterms:modified>
</cp:coreProperties>
</file>